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6" r:id="rId3"/>
    <p:sldId id="267" r:id="rId4"/>
    <p:sldId id="268" r:id="rId5"/>
    <p:sldId id="269" r:id="rId6"/>
    <p:sldId id="270" r:id="rId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3366"/>
    <a:srgbClr val="F7620F"/>
    <a:srgbClr val="348127"/>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2429" autoAdjust="0"/>
  </p:normalViewPr>
  <p:slideViewPr>
    <p:cSldViewPr snapToGrid="0">
      <p:cViewPr varScale="1">
        <p:scale>
          <a:sx n="103" d="100"/>
          <a:sy n="103" d="100"/>
        </p:scale>
        <p:origin x="714" y="10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56A9A-9813-47B1-8379-9F2450990F09}" type="datetimeFigureOut">
              <a:rPr lang="sv-SE" smtClean="0"/>
              <a:t>2021-04-28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ska vi diskutera hur Covid-19-pandemin skulle kunna påverka internprissättningen för vissa koncernbolag med lägre nivå av risker.</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a:t>
            </a:fld>
            <a:endParaRPr lang="sv-SE"/>
          </a:p>
        </p:txBody>
      </p:sp>
    </p:spTree>
    <p:extLst>
      <p:ext uri="{BB962C8B-B14F-4D97-AF65-F5344CB8AC3E}">
        <p14:creationId xmlns:p14="http://schemas.microsoft.com/office/powerpoint/2010/main" val="182804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Eftersom alla frågeställningar inom internprissättningen inte berör </a:t>
            </a:r>
            <a:r>
              <a:rPr lang="sv-SE" u="sng" dirty="0"/>
              <a:t>samtliga</a:t>
            </a:r>
            <a:r>
              <a:rPr lang="sv-SE" dirty="0"/>
              <a:t> företag har vi valt att presentera några av frågeställningarna i separata moduler. </a:t>
            </a:r>
            <a:endParaRPr lang="sv-SE" dirty="0" smtClean="0"/>
          </a:p>
          <a:p>
            <a:endParaRPr lang="sv-SE" dirty="0"/>
          </a:p>
          <a:p>
            <a:r>
              <a:rPr lang="sv-SE" dirty="0"/>
              <a:t>I denna modul ska vi ta upp några frågor som kan uppkomma för internprissättning och Covid-19 och som rör bolag med </a:t>
            </a:r>
            <a:r>
              <a:rPr lang="sv-SE" u="sng" dirty="0"/>
              <a:t>få funktioner och lägre nivå av risker</a:t>
            </a:r>
            <a:r>
              <a:rPr lang="sv-SE" dirty="0"/>
              <a:t> inom koncerner - bolag som ofta kallas ”service </a:t>
            </a:r>
            <a:r>
              <a:rPr lang="sv-SE" dirty="0" err="1"/>
              <a:t>providers</a:t>
            </a:r>
            <a:r>
              <a:rPr lang="sv-SE" dirty="0"/>
              <a:t>”, lågriskdistributörer eller liknande. </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a:p>
        </p:txBody>
      </p:sp>
    </p:spTree>
    <p:extLst>
      <p:ext uri="{BB962C8B-B14F-4D97-AF65-F5344CB8AC3E}">
        <p14:creationId xmlns:p14="http://schemas.microsoft.com/office/powerpoint/2010/main" val="315554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OECD:s riktlinjer för internprissättning </a:t>
            </a:r>
            <a:r>
              <a:rPr lang="sv-SE" u="sng" dirty="0"/>
              <a:t>finns inte</a:t>
            </a:r>
            <a:r>
              <a:rPr lang="sv-SE" dirty="0"/>
              <a:t> något sådant begrepp som ”begränsad risk” (alltså ”</a:t>
            </a:r>
            <a:r>
              <a:rPr lang="sv-SE" dirty="0" err="1"/>
              <a:t>limited</a:t>
            </a:r>
            <a:r>
              <a:rPr lang="sv-SE" dirty="0"/>
              <a:t> risk”), och koncernbolag med få funktioner kan därför bära olika mycket risk och olika slags risker. Detta medför att det inte finns något entydigt svar på hur enskilda bolag påverkas av när risker materialiseras på grund av Covid-19.</a:t>
            </a:r>
          </a:p>
          <a:p>
            <a:r>
              <a:rPr lang="sv-SE" dirty="0"/>
              <a:t>OECD:s riktlinjer betonar att man inte ska förlita sig för mycket på etiketter, utan det är funktioner, tillgångar och risker samt andra jämförbarhetsfaktorer som har betydelse i det enskilda fallet som ska ligga till grund för bedömningen om prissättningen av en transaktion är armlängdsmässig </a:t>
            </a:r>
          </a:p>
          <a:p>
            <a:r>
              <a:rPr lang="sv-SE" dirty="0"/>
              <a:t>Inte heller bolagens prissättningsmodell är i sig avgörande för vilka risker de ska bära, det är i stället så att prissättningen påverkas av parternas funktioner, tillgångar och risker och övriga jämförbarhetsfaktorer</a:t>
            </a:r>
          </a:p>
          <a:p>
            <a:r>
              <a:rPr lang="sv-SE" dirty="0"/>
              <a:t>Som alltid är det alltså nödvändigt att som första steg i jämförbarhetsanalysen </a:t>
            </a:r>
            <a:r>
              <a:rPr lang="sv-SE" i="1" dirty="0"/>
              <a:t>identifiera och kartlägga de faktiska transaktionerna.</a:t>
            </a:r>
            <a:endParaRPr lang="sv-SE" dirty="0"/>
          </a:p>
          <a:p>
            <a:r>
              <a:rPr lang="en-GB" dirty="0" err="1"/>
              <a:t>Punkt</a:t>
            </a:r>
            <a:r>
              <a:rPr lang="en-GB" dirty="0"/>
              <a:t> 38 - Though the term “limited-risk” is commonly used, since the term is not defined in the OECD TPG</a:t>
            </a:r>
            <a:r>
              <a:rPr lang="en-GB" dirty="0" smtClean="0"/>
              <a:t>, </a:t>
            </a:r>
            <a:r>
              <a:rPr lang="sv-SE" dirty="0" smtClean="0"/>
              <a:t>Punkt </a:t>
            </a:r>
            <a:r>
              <a:rPr lang="sv-SE" dirty="0"/>
              <a:t>38</a:t>
            </a:r>
          </a:p>
          <a:p>
            <a:r>
              <a:rPr lang="sv-SE" dirty="0"/>
              <a:t>Med det sagt finns det många fall där prissättningen av en koncernintern transaktion sker med tillämpning av nettovinstmarginalmetoden (TNMM,) exempelvis baserat på vinstmarginalen (ROS) eller som påslag på kostnader (FCM). Det kan alltså vara fråga om olika slags verksamhet som bedrivs av bolaget, som kan utgöra en tillverkare, distributör, säljbolag eller kontraktsutvecklare.</a:t>
            </a:r>
          </a:p>
          <a:p>
            <a:r>
              <a:rPr lang="sv-SE" dirty="0"/>
              <a:t>Vi ser ofta att en användning av TNMM grundar sig på jämförelsestudier med data från tidigare år. Kan det då exempelvis finnas skäl att omvärdera detta tillvägagångssätt m.h.t. Covid-19, framför allt när det gäller åren 2020 och 2021?</a:t>
            </a:r>
          </a:p>
          <a:p>
            <a:r>
              <a:rPr lang="sv-SE" dirty="0"/>
              <a:t>Kan det vidare uppstå situationer där ett så kallat ”</a:t>
            </a:r>
            <a:r>
              <a:rPr lang="sv-SE" dirty="0" err="1"/>
              <a:t>lågrisk</a:t>
            </a:r>
            <a:r>
              <a:rPr lang="sv-SE" dirty="0"/>
              <a:t>-bolag”  går med förlust? Kan pandemin medföra att de ekonomiska konsekvenserna av att olika risker materialiseras drabba ett sådant så kallat ”</a:t>
            </a:r>
            <a:r>
              <a:rPr lang="sv-SE" dirty="0" err="1"/>
              <a:t>lågrisk</a:t>
            </a:r>
            <a:r>
              <a:rPr lang="sv-SE" dirty="0"/>
              <a:t>-bolag”?</a:t>
            </a:r>
          </a:p>
          <a:p>
            <a:r>
              <a:rPr lang="sv-SE" dirty="0"/>
              <a:t>Också i OECD:s riktlinjer framgår det att man inte ska avfärda jämförelsebolag bara för att de visar förluster. Det viktiga är att funktioner, tillgångar och risker är jämförbara samt att övriga jämförbarhetsfaktorer av betydelse är tillräckligt lika. Detta gäller också om jämförelsebolag visar förluster enbart på grund av Covid-19. </a:t>
            </a:r>
          </a:p>
          <a:p>
            <a:r>
              <a:rPr lang="sv-SE" dirty="0"/>
              <a:t>Jämförbarheten är alltså avgörande. Om man kan använda tidigare år för en jämförelse med 2020 och/eller 2021 beror alltså på om de ekonomiska omständigheterna är tillräckligt jämförbara. </a:t>
            </a:r>
          </a:p>
          <a:p>
            <a:r>
              <a:rPr lang="sv-SE" dirty="0"/>
              <a:t>Om så kallade ”</a:t>
            </a:r>
            <a:r>
              <a:rPr lang="sv-SE" dirty="0" err="1"/>
              <a:t>lågrisk</a:t>
            </a:r>
            <a:r>
              <a:rPr lang="sv-SE" dirty="0"/>
              <a:t>-bolag” kan gå med förlust beror på om jämförbara oberoende bolag under motsvarande omständigheter skulle kunna gå med förluster.</a:t>
            </a:r>
          </a:p>
          <a:p>
            <a:r>
              <a:rPr lang="sv-SE" dirty="0"/>
              <a:t>Covid-19-pandemin har haft olika påverkan på olika företag. Om påverkan har varit betydande kan det också ha påverkat de ekonomiska villkoren för transaktionen.  Förutsättningarna för jämförbarhetsanalyser kan då ha förändrats. Pandemins påverkan på de ekonomiska villkoren kan inte liknas vid en vanlig konjunkturnedgång.</a:t>
            </a:r>
          </a:p>
          <a:p>
            <a:r>
              <a:rPr lang="sv-SE" dirty="0"/>
              <a:t>Det krävs flexibilitet och gott omdöme från både skattemyndigheter och företag vid bedömningen av vad som är en armlängdsmässig prissättning.</a:t>
            </a:r>
          </a:p>
          <a:p>
            <a:r>
              <a:rPr lang="sv-SE" dirty="0"/>
              <a:t>Punkt 39 anges att de inte kan förväntas gå med förluster i det långa loppet</a:t>
            </a:r>
          </a:p>
          <a:p>
            <a:r>
              <a:rPr lang="sv-SE" dirty="0"/>
              <a:t>Punkt 33</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279834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Vid jämförelsestudier (</a:t>
            </a:r>
            <a:r>
              <a:rPr lang="sv-SE" dirty="0" err="1"/>
              <a:t>benchmarks</a:t>
            </a:r>
            <a:r>
              <a:rPr lang="sv-SE" dirty="0"/>
              <a:t>) är det inte ovanligt att sökstrategin som används för att hitta jämförelsebolag utgår från ett större geografiskt område, exempelvis Europa. Enligt riktlinjerna (punkt 3.35) ska man inte automatiskt utesluta bolag från andra länder bara för att de inte är inhemska. Jämförbarheten ska bedömas på sedvanligt sätt utifrån relevanta jämförbarhetsfaktorer</a:t>
            </a:r>
            <a:r>
              <a:rPr lang="sv-SE" dirty="0" smtClean="0"/>
              <a:t>.</a:t>
            </a:r>
          </a:p>
          <a:p>
            <a:endParaRPr lang="sv-SE" dirty="0"/>
          </a:p>
          <a:p>
            <a:r>
              <a:rPr lang="sv-SE" dirty="0"/>
              <a:t>Det kan dock vara så att pandemin har drabbat olika länder olika hårt. Förekomster av statliga stödåtgärder och restriktioner kan också variera mellan länderna. Det kan därför ha skett förändringar av de ekonomiskt betydelsefulla villkoren på olika geografiska marknader.  Detta måste man ta hänsyn till vid en jämförelsestudie för TNMM</a:t>
            </a:r>
            <a:r>
              <a:rPr lang="sv-SE" dirty="0" smtClean="0"/>
              <a:t>.</a:t>
            </a:r>
          </a:p>
          <a:p>
            <a:endParaRPr lang="sv-SE" dirty="0"/>
          </a:p>
          <a:p>
            <a:r>
              <a:rPr lang="sv-SE" dirty="0"/>
              <a:t>Man kan behöva justera sökstrategin i den jämförelsestudie som används, detta om skillnaderna i de ekonomiska förutsättningarna påverkar jämförbarheten med de transaktioner som äger rum mellan potentiella jämförelsebolag i olika länder. Det kan då vara lämpligt att revidera vilka jämförbarhetsfaktorer som har störst betydelse, som exempelvis geografisk marknad, och bredda övriga sökkriterier. Därefter förfinas urvalet av jämförelsebolag med beaktande av övriga jämförbarhetsfaktorer. </a:t>
            </a:r>
          </a:p>
          <a:p>
            <a:r>
              <a:rPr lang="sv-SE" dirty="0"/>
              <a:t>Vad som är avgörande är alltid jämförbarheten i det enskilda fallet.</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a:p>
        </p:txBody>
      </p:sp>
    </p:spTree>
    <p:extLst>
      <p:ext uri="{BB962C8B-B14F-4D97-AF65-F5344CB8AC3E}">
        <p14:creationId xmlns:p14="http://schemas.microsoft.com/office/powerpoint/2010/main" val="1465628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OECD:s riktlinjer beskrivs TNMM och jämförelsestudier bland annat i kapitel III.</a:t>
            </a:r>
          </a:p>
          <a:p>
            <a:r>
              <a:rPr lang="sv-SE" dirty="0"/>
              <a:t>En del av kapitlet berör tidsaspekter, och punkterna 3.75 – 3.79 i riktlinjerna tar man upp användning av data från flera år (”</a:t>
            </a:r>
            <a:r>
              <a:rPr lang="sv-SE" dirty="0" err="1"/>
              <a:t>multiple</a:t>
            </a:r>
            <a:r>
              <a:rPr lang="sv-SE" dirty="0"/>
              <a:t> </a:t>
            </a:r>
            <a:r>
              <a:rPr lang="sv-SE" dirty="0" err="1"/>
              <a:t>year</a:t>
            </a:r>
            <a:r>
              <a:rPr lang="sv-SE" dirty="0"/>
              <a:t> data”). Det framgår att sådan data kan ha vissa fördelar, vilket också anges i vägledningen med anledning av Covid-19, punkten 26.</a:t>
            </a:r>
          </a:p>
          <a:p>
            <a:r>
              <a:rPr lang="sv-SE" dirty="0"/>
              <a:t>Samtidigt kan en pragmatisk väg att hantera skillnaderna i de ekonomiska förutsättningarna under respektive före/efter pandemin vara att ha olika jämförelseperioder (vägledningens punkt 27). </a:t>
            </a:r>
          </a:p>
          <a:p>
            <a:r>
              <a:rPr lang="sv-SE" dirty="0"/>
              <a:t>I OECD:s nya vägledning med anledning av Covid-19 utvecklas frågeställningen något. Det kan finnas situationer där koncernerna kan fortsätta tillämpa samma prismetod och tillvägagångssätt för jämförbarhetsanalysen med genomsnittliga ersättningsnivåer från de senare åren. Det kan också finnas situationer där man bör ha åtskilda testperioder. Man kanske behöver se på 2020 separat, eller rent av bryta ut den period då pandemin påverkade verksamheten som mest (se vägledningens punkt 28).</a:t>
            </a:r>
          </a:p>
          <a:p>
            <a:r>
              <a:rPr lang="sv-SE" dirty="0"/>
              <a:t>Vad som är rätt beror på omständigheterna i det enskilda fallet. Det är tydligt att pandemin har slagit väldigt olika mot olika sektorer och verksamheter. Vissa bolag har drabbats mycket hårt ekonomiskt, emedan andra har rent av påverkats positivt.</a:t>
            </a:r>
          </a:p>
          <a:p>
            <a:r>
              <a:rPr lang="sv-SE" dirty="0"/>
              <a:t>Oavsett </a:t>
            </a:r>
            <a:r>
              <a:rPr lang="sv-SE" u="sng" dirty="0"/>
              <a:t>hur</a:t>
            </a:r>
            <a:r>
              <a:rPr lang="sv-SE" dirty="0"/>
              <a:t> ett bolag påverkas av Covid-19 kan alltså de förändrade ekonomiska omständigheterna ha påverkat jämförbarheten med andra oberoende bolag.</a:t>
            </a:r>
          </a:p>
          <a:p>
            <a:r>
              <a:rPr lang="sv-SE" dirty="0"/>
              <a:t> </a:t>
            </a:r>
          </a:p>
          <a:p>
            <a:r>
              <a:rPr lang="sv-SE" dirty="0" smtClean="0"/>
              <a:t>För </a:t>
            </a:r>
            <a:r>
              <a:rPr lang="sv-SE" dirty="0"/>
              <a:t>att illustrera när prissättningen bör baseras på separata perioder kan man ta ett exempel med  ett koncernbolag som är verksamt med tillverkning, och där detta tillverkande bolag deltar i planeringen av sin produktion (investeringar, kapacitet etc.). </a:t>
            </a:r>
            <a:r>
              <a:rPr lang="sv-SE" u="sng" dirty="0"/>
              <a:t>Om</a:t>
            </a:r>
            <a:r>
              <a:rPr lang="sv-SE" dirty="0"/>
              <a:t> TNMM är en lämplig prismetod för den koncerninterna försäljningen av de tillverkade varorna </a:t>
            </a:r>
            <a:r>
              <a:rPr lang="sv-SE" u="sng" dirty="0"/>
              <a:t>beror</a:t>
            </a:r>
            <a:r>
              <a:rPr lang="sv-SE" dirty="0"/>
              <a:t> på flera faktorer, där vägledning kan hämtas i kapitel II i riktlinjerna. </a:t>
            </a:r>
          </a:p>
          <a:p>
            <a:r>
              <a:rPr lang="sv-SE" dirty="0"/>
              <a:t>Anta att detta bolag tvingades stänga ner sin tillverkning under 4 månader under 2020 på grund av pandemin och lokala offentliga restriktioner för verksamheten. Anta då att ingen produktion skedde under denna tid. Om denna kapacitetsrisk låg på det tillverkande bolaget kan det vara armlängdsmässigt att bolaget får bära de ekonomiska konsekvenserna av att risken materialiseras.</a:t>
            </a:r>
          </a:p>
          <a:p>
            <a:r>
              <a:rPr lang="sv-SE" dirty="0"/>
              <a:t>Det är då tänkbart att prissättningen bör fastställas för den period där tillverkning faktiskt utfördes. Fasta kostnader kan då sannolikt allokeras mellan tiden i produktion och tid utan produktion. </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5</a:t>
            </a:fld>
            <a:endParaRPr lang="sv-SE"/>
          </a:p>
        </p:txBody>
      </p:sp>
    </p:spTree>
    <p:extLst>
      <p:ext uri="{BB962C8B-B14F-4D97-AF65-F5344CB8AC3E}">
        <p14:creationId xmlns:p14="http://schemas.microsoft.com/office/powerpoint/2010/main" val="412113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Pandemi är ingen risk som kan kontrolleras av ett bolag inom en koncern, men pandemin har medfört att andra risker såsom kapacitetsrisk, marknadsrisk och så vidare kan ha materialiserats. Vilken part, eller vilka parter, i en koncern som ska bära de ekonomiska konsekvenserna av att dessa risker materialiseras beror på omständigheterna i de enskilda fallen. Pandemin innebär </a:t>
            </a:r>
            <a:r>
              <a:rPr lang="sv-SE" u="sng" dirty="0"/>
              <a:t>inte</a:t>
            </a:r>
            <a:r>
              <a:rPr lang="sv-SE" dirty="0"/>
              <a:t> att riskallokeringen mellan parterna ändras, om inga andra ändringar har skett som påverkar allokeringen. </a:t>
            </a:r>
          </a:p>
          <a:p>
            <a:r>
              <a:rPr lang="sv-SE" dirty="0"/>
              <a:t>Grundläggande för hur man ska allokera riskerna i en koncern är det så kallade ramverket för risk, som beskrivs i kapitel I till OECD:s riktlinjer (avsnitt 1.2.1).</a:t>
            </a:r>
          </a:p>
          <a:p>
            <a:r>
              <a:rPr lang="sv-SE" dirty="0"/>
              <a:t>Detta ramverk för risk är tillämpligt, och är minst lika viktigt för internprissättningsanalysen under de år som är påverkade av pandemin.</a:t>
            </a:r>
          </a:p>
          <a:p>
            <a:r>
              <a:rPr lang="sv-SE" dirty="0"/>
              <a:t>Sammanfattningsvis: OECD:s riktlinjer för internprissättning är tillämpliga även under pandemin och OECD:s vägledning är tydlig med att det krävs flexibilitet och gott omdöme från både skattemyndigheter och företag vid bedömningen av vad som är en armlängdsmässig prissättning.</a:t>
            </a:r>
          </a:p>
          <a:p>
            <a:r>
              <a:rPr lang="sv-SE"/>
              <a:t>CG, p.8</a:t>
            </a:r>
          </a:p>
          <a:p>
            <a:endParaRPr lang="sv-SE"/>
          </a:p>
        </p:txBody>
      </p:sp>
      <p:sp>
        <p:nvSpPr>
          <p:cNvPr id="4" name="Platshållare för bildnummer 3"/>
          <p:cNvSpPr>
            <a:spLocks noGrp="1"/>
          </p:cNvSpPr>
          <p:nvPr>
            <p:ph type="sldNum" sz="quarter" idx="10"/>
          </p:nvPr>
        </p:nvSpPr>
        <p:spPr/>
        <p:txBody>
          <a:bodyPr/>
          <a:lstStyle/>
          <a:p>
            <a:fld id="{FE5C8991-D57F-4F57-99D8-D1041714389F}" type="slidenum">
              <a:rPr lang="sv-SE" smtClean="0"/>
              <a:t>6</a:t>
            </a:fld>
            <a:endParaRPr lang="sv-SE"/>
          </a:p>
        </p:txBody>
      </p:sp>
    </p:spTree>
    <p:extLst>
      <p:ext uri="{BB962C8B-B14F-4D97-AF65-F5344CB8AC3E}">
        <p14:creationId xmlns:p14="http://schemas.microsoft.com/office/powerpoint/2010/main" val="2813944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smtClean="0"/>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a:extLst>
              <a:ext uri="{FF2B5EF4-FFF2-40B4-BE49-F238E27FC236}">
                <a16:creationId xmlns:a16="http://schemas.microsoft.com/office/drawing/2014/main" id="{2DB899D5-D822-4871-8971-DF88C80BF5A3}"/>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F63F1D00-1D3E-4DFE-AF33-74782C820060}"/>
              </a:ext>
            </a:extLst>
          </p:cNvPr>
          <p:cNvSpPr>
            <a:spLocks noGrp="1"/>
          </p:cNvSpPr>
          <p:nvPr>
            <p:ph type="ftr" sz="quarter" idx="11"/>
          </p:nvPr>
        </p:nvSpPr>
        <p:spPr>
          <a:xfrm>
            <a:off x="1007999" y="6356349"/>
            <a:ext cx="7942623" cy="365125"/>
          </a:xfrm>
        </p:spPr>
        <p:txBody>
          <a:bodyPr/>
          <a:lstStyle/>
          <a:p>
            <a:endParaRPr lang="sv-SE"/>
          </a:p>
        </p:txBody>
      </p:sp>
      <p:sp>
        <p:nvSpPr>
          <p:cNvPr id="6" name="Platshållare för bildnummer 5">
            <a:extLst>
              <a:ext uri="{FF2B5EF4-FFF2-40B4-BE49-F238E27FC236}">
                <a16:creationId xmlns:a16="http://schemas.microsoft.com/office/drawing/2014/main" id="{77697EA8-1DDA-4FEA-9D88-06AE9FE1B6D7}"/>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9" name="Rektangel 8">
            <a:extLst>
              <a:ext uri="{FF2B5EF4-FFF2-40B4-BE49-F238E27FC236}">
                <a16:creationId xmlns:a16="http://schemas.microsoft.com/office/drawing/2014/main" id="{949B3399-2D2E-45AA-8053-3A625F95F58E}"/>
              </a:ext>
            </a:extLst>
          </p:cNvPr>
          <p:cNvSpPr/>
          <p:nvPr userDrawn="1"/>
        </p:nvSpPr>
        <p:spPr>
          <a:xfrm>
            <a:off x="7550642" y="0"/>
            <a:ext cx="3879372" cy="6870717"/>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3821"/>
              <a:gd name="connsiteX1" fmla="*/ 694386 w 3879359"/>
              <a:gd name="connsiteY1" fmla="*/ 0 h 6883821"/>
              <a:gd name="connsiteX2" fmla="*/ 3879359 w 3879359"/>
              <a:gd name="connsiteY2" fmla="*/ 4643505 h 6883821"/>
              <a:gd name="connsiteX3" fmla="*/ 3505334 w 3879359"/>
              <a:gd name="connsiteY3" fmla="*/ 6880403 h 6883821"/>
              <a:gd name="connsiteX4" fmla="*/ 1806933 w 3879359"/>
              <a:gd name="connsiteY4" fmla="*/ 6866989 h 6883821"/>
              <a:gd name="connsiteX5" fmla="*/ 2567457 w 3879359"/>
              <a:gd name="connsiteY5" fmla="*/ 4276724 h 6883821"/>
              <a:gd name="connsiteX6" fmla="*/ 0 w 3879359"/>
              <a:gd name="connsiteY6" fmla="*/ 0 h 6883821"/>
              <a:gd name="connsiteX0" fmla="*/ 0 w 3879359"/>
              <a:gd name="connsiteY0" fmla="*/ 0 h 6867027"/>
              <a:gd name="connsiteX1" fmla="*/ 694386 w 3879359"/>
              <a:gd name="connsiteY1" fmla="*/ 0 h 6867027"/>
              <a:gd name="connsiteX2" fmla="*/ 3879359 w 3879359"/>
              <a:gd name="connsiteY2" fmla="*/ 4643505 h 6867027"/>
              <a:gd name="connsiteX3" fmla="*/ 3505334 w 3879359"/>
              <a:gd name="connsiteY3" fmla="*/ 6861353 h 6867027"/>
              <a:gd name="connsiteX4" fmla="*/ 1806933 w 3879359"/>
              <a:gd name="connsiteY4" fmla="*/ 6866989 h 6867027"/>
              <a:gd name="connsiteX5" fmla="*/ 2567457 w 3879359"/>
              <a:gd name="connsiteY5" fmla="*/ 4276724 h 6867027"/>
              <a:gd name="connsiteX6" fmla="*/ 0 w 3879359"/>
              <a:gd name="connsiteY6" fmla="*/ 0 h 6867027"/>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72"/>
              <a:gd name="connsiteY0" fmla="*/ 0 h 6865609"/>
              <a:gd name="connsiteX1" fmla="*/ 694386 w 3879372"/>
              <a:gd name="connsiteY1" fmla="*/ 0 h 6865609"/>
              <a:gd name="connsiteX2" fmla="*/ 3879359 w 3879372"/>
              <a:gd name="connsiteY2" fmla="*/ 4643505 h 6865609"/>
              <a:gd name="connsiteX3" fmla="*/ 3505334 w 3879372"/>
              <a:gd name="connsiteY3" fmla="*/ 6861353 h 6865609"/>
              <a:gd name="connsiteX4" fmla="*/ 1797408 w 3879372"/>
              <a:gd name="connsiteY4" fmla="*/ 6857464 h 6865609"/>
              <a:gd name="connsiteX5" fmla="*/ 2567457 w 3879372"/>
              <a:gd name="connsiteY5" fmla="*/ 4276724 h 6865609"/>
              <a:gd name="connsiteX6" fmla="*/ 0 w 3879372"/>
              <a:gd name="connsiteY6" fmla="*/ 0 h 6865609"/>
              <a:gd name="connsiteX0" fmla="*/ 0 w 3879372"/>
              <a:gd name="connsiteY0" fmla="*/ 0 h 6870717"/>
              <a:gd name="connsiteX1" fmla="*/ 694386 w 3879372"/>
              <a:gd name="connsiteY1" fmla="*/ 0 h 6870717"/>
              <a:gd name="connsiteX2" fmla="*/ 3879359 w 3879372"/>
              <a:gd name="connsiteY2" fmla="*/ 4643505 h 6870717"/>
              <a:gd name="connsiteX3" fmla="*/ 3505334 w 3879372"/>
              <a:gd name="connsiteY3" fmla="*/ 6861353 h 6870717"/>
              <a:gd name="connsiteX4" fmla="*/ 1784156 w 3879372"/>
              <a:gd name="connsiteY4" fmla="*/ 6870717 h 6870717"/>
              <a:gd name="connsiteX5" fmla="*/ 2567457 w 3879372"/>
              <a:gd name="connsiteY5" fmla="*/ 4276724 h 6870717"/>
              <a:gd name="connsiteX6" fmla="*/ 0 w 3879372"/>
              <a:gd name="connsiteY6" fmla="*/ 0 h 687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372" h="6870717">
                <a:moveTo>
                  <a:pt x="0" y="0"/>
                </a:moveTo>
                <a:lnTo>
                  <a:pt x="694386" y="0"/>
                </a:lnTo>
                <a:cubicBezTo>
                  <a:pt x="1264746" y="226230"/>
                  <a:pt x="3864334" y="1859522"/>
                  <a:pt x="3879359" y="4643505"/>
                </a:cubicBezTo>
                <a:cubicBezTo>
                  <a:pt x="3882042" y="6084597"/>
                  <a:pt x="3492657" y="6877630"/>
                  <a:pt x="3505334" y="6861353"/>
                </a:cubicBezTo>
                <a:cubicBezTo>
                  <a:pt x="3101192" y="6876334"/>
                  <a:pt x="1807365" y="6859313"/>
                  <a:pt x="1784156" y="6870717"/>
                </a:cubicBezTo>
                <a:cubicBezTo>
                  <a:pt x="1785006" y="6841583"/>
                  <a:pt x="2543175" y="5791110"/>
                  <a:pt x="2567457" y="4276724"/>
                </a:cubicBezTo>
                <a:cubicBezTo>
                  <a:pt x="2629839" y="1076413"/>
                  <a:pt x="23253" y="30162"/>
                  <a:pt x="0" y="0"/>
                </a:cubicBez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8">
            <a:extLst>
              <a:ext uri="{FF2B5EF4-FFF2-40B4-BE49-F238E27FC236}">
                <a16:creationId xmlns:a16="http://schemas.microsoft.com/office/drawing/2014/main" id="{1A582CF7-6DFE-4BF9-B584-02019C3E738F}"/>
              </a:ext>
            </a:extLst>
          </p:cNvPr>
          <p:cNvSpPr/>
          <p:nvPr userDrawn="1"/>
        </p:nvSpPr>
        <p:spPr>
          <a:xfrm>
            <a:off x="9161313" y="1"/>
            <a:ext cx="3042544" cy="3152774"/>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1043"/>
              <a:gd name="connsiteX1" fmla="*/ 684861 w 3879359"/>
              <a:gd name="connsiteY1" fmla="*/ 9525 h 6881043"/>
              <a:gd name="connsiteX2" fmla="*/ 3879359 w 3879359"/>
              <a:gd name="connsiteY2" fmla="*/ 4643505 h 6881043"/>
              <a:gd name="connsiteX3" fmla="*/ 3505334 w 3879359"/>
              <a:gd name="connsiteY3" fmla="*/ 6880403 h 6881043"/>
              <a:gd name="connsiteX4" fmla="*/ 3015132 w 3879359"/>
              <a:gd name="connsiteY4" fmla="*/ 3143249 h 6881043"/>
              <a:gd name="connsiteX5" fmla="*/ 0 w 3879359"/>
              <a:gd name="connsiteY5" fmla="*/ 0 h 6881043"/>
              <a:gd name="connsiteX0" fmla="*/ 0 w 3505334"/>
              <a:gd name="connsiteY0" fmla="*/ 185300 h 7065810"/>
              <a:gd name="connsiteX1" fmla="*/ 684861 w 3505334"/>
              <a:gd name="connsiteY1" fmla="*/ 194825 h 7065810"/>
              <a:gd name="connsiteX2" fmla="*/ 3022109 w 3505334"/>
              <a:gd name="connsiteY2" fmla="*/ 1723655 h 7065810"/>
              <a:gd name="connsiteX3" fmla="*/ 3505334 w 3505334"/>
              <a:gd name="connsiteY3" fmla="*/ 7065703 h 7065810"/>
              <a:gd name="connsiteX4" fmla="*/ 3015132 w 3505334"/>
              <a:gd name="connsiteY4" fmla="*/ 3328549 h 7065810"/>
              <a:gd name="connsiteX5" fmla="*/ 0 w 3505334"/>
              <a:gd name="connsiteY5" fmla="*/ 185300 h 7065810"/>
              <a:gd name="connsiteX0" fmla="*/ 0 w 3505334"/>
              <a:gd name="connsiteY0" fmla="*/ 0 h 6880510"/>
              <a:gd name="connsiteX1" fmla="*/ 684861 w 3505334"/>
              <a:gd name="connsiteY1" fmla="*/ 9525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505334"/>
              <a:gd name="connsiteY0" fmla="*/ 19050 h 6899560"/>
              <a:gd name="connsiteX1" fmla="*/ 818211 w 3505334"/>
              <a:gd name="connsiteY1" fmla="*/ 0 h 6899560"/>
              <a:gd name="connsiteX2" fmla="*/ 3022109 w 3505334"/>
              <a:gd name="connsiteY2" fmla="*/ 1557405 h 6899560"/>
              <a:gd name="connsiteX3" fmla="*/ 3505334 w 3505334"/>
              <a:gd name="connsiteY3" fmla="*/ 6899453 h 6899560"/>
              <a:gd name="connsiteX4" fmla="*/ 3015132 w 3505334"/>
              <a:gd name="connsiteY4" fmla="*/ 3162299 h 6899560"/>
              <a:gd name="connsiteX5" fmla="*/ 0 w 3505334"/>
              <a:gd name="connsiteY5" fmla="*/ 19050 h 6899560"/>
              <a:gd name="connsiteX0" fmla="*/ 0 w 3505334"/>
              <a:gd name="connsiteY0" fmla="*/ 0 h 6880510"/>
              <a:gd name="connsiteX1" fmla="*/ 856311 w 3505334"/>
              <a:gd name="connsiteY1" fmla="*/ 0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344240"/>
              <a:gd name="connsiteY0" fmla="*/ 0 h 3175566"/>
              <a:gd name="connsiteX1" fmla="*/ 856311 w 3344240"/>
              <a:gd name="connsiteY1" fmla="*/ 0 h 3175566"/>
              <a:gd name="connsiteX2" fmla="*/ 3022109 w 3344240"/>
              <a:gd name="connsiteY2" fmla="*/ 1538355 h 3175566"/>
              <a:gd name="connsiteX3" fmla="*/ 3015132 w 3344240"/>
              <a:gd name="connsiteY3" fmla="*/ 3143249 h 3175566"/>
              <a:gd name="connsiteX4" fmla="*/ 0 w 3344240"/>
              <a:gd name="connsiteY4" fmla="*/ 0 h 3175566"/>
              <a:gd name="connsiteX0" fmla="*/ 0 w 3177933"/>
              <a:gd name="connsiteY0" fmla="*/ 0 h 3143249"/>
              <a:gd name="connsiteX1" fmla="*/ 856311 w 3177933"/>
              <a:gd name="connsiteY1" fmla="*/ 0 h 3143249"/>
              <a:gd name="connsiteX2" fmla="*/ 3022109 w 3177933"/>
              <a:gd name="connsiteY2" fmla="*/ 1538355 h 3143249"/>
              <a:gd name="connsiteX3" fmla="*/ 3015132 w 3177933"/>
              <a:gd name="connsiteY3" fmla="*/ 3143249 h 3143249"/>
              <a:gd name="connsiteX4" fmla="*/ 0 w 3177933"/>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4731"/>
              <a:gd name="connsiteY0" fmla="*/ 0 h 3152774"/>
              <a:gd name="connsiteX1" fmla="*/ 856311 w 3034731"/>
              <a:gd name="connsiteY1" fmla="*/ 0 h 3152774"/>
              <a:gd name="connsiteX2" fmla="*/ 3022109 w 3034731"/>
              <a:gd name="connsiteY2" fmla="*/ 1538355 h 3152774"/>
              <a:gd name="connsiteX3" fmla="*/ 3034182 w 3034731"/>
              <a:gd name="connsiteY3" fmla="*/ 3152774 h 3152774"/>
              <a:gd name="connsiteX4" fmla="*/ 0 w 3034731"/>
              <a:gd name="connsiteY4" fmla="*/ 0 h 3152774"/>
              <a:gd name="connsiteX0" fmla="*/ 0 w 3049737"/>
              <a:gd name="connsiteY0" fmla="*/ 0 h 3152774"/>
              <a:gd name="connsiteX1" fmla="*/ 856311 w 3049737"/>
              <a:gd name="connsiteY1" fmla="*/ 0 h 3152774"/>
              <a:gd name="connsiteX2" fmla="*/ 3041159 w 3049737"/>
              <a:gd name="connsiteY2" fmla="*/ 1538355 h 3152774"/>
              <a:gd name="connsiteX3" fmla="*/ 3034182 w 3049737"/>
              <a:gd name="connsiteY3" fmla="*/ 3152774 h 3152774"/>
              <a:gd name="connsiteX4" fmla="*/ 0 w 3049737"/>
              <a:gd name="connsiteY4" fmla="*/ 0 h 3152774"/>
              <a:gd name="connsiteX0" fmla="*/ 0 w 3042544"/>
              <a:gd name="connsiteY0" fmla="*/ 0 h 3152774"/>
              <a:gd name="connsiteX1" fmla="*/ 856311 w 3042544"/>
              <a:gd name="connsiteY1" fmla="*/ 0 h 3152774"/>
              <a:gd name="connsiteX2" fmla="*/ 3041159 w 3042544"/>
              <a:gd name="connsiteY2" fmla="*/ 1538355 h 3152774"/>
              <a:gd name="connsiteX3" fmla="*/ 3034182 w 3042544"/>
              <a:gd name="connsiteY3" fmla="*/ 3152774 h 3152774"/>
              <a:gd name="connsiteX4" fmla="*/ 0 w 3042544"/>
              <a:gd name="connsiteY4" fmla="*/ 0 h 315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44" h="3152774">
                <a:moveTo>
                  <a:pt x="0" y="0"/>
                </a:moveTo>
                <a:lnTo>
                  <a:pt x="856311" y="0"/>
                </a:lnTo>
                <a:cubicBezTo>
                  <a:pt x="1483821" y="283380"/>
                  <a:pt x="2407009" y="916547"/>
                  <a:pt x="3041159" y="1538355"/>
                </a:cubicBezTo>
                <a:cubicBezTo>
                  <a:pt x="3048538" y="2157480"/>
                  <a:pt x="3023517" y="2551916"/>
                  <a:pt x="3034182" y="3152774"/>
                </a:cubicBezTo>
                <a:cubicBezTo>
                  <a:pt x="2258364" y="971638"/>
                  <a:pt x="23253" y="30162"/>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solidFill>
            </a:endParaRPr>
          </a:p>
        </p:txBody>
      </p:sp>
      <p:pic>
        <p:nvPicPr>
          <p:cNvPr id="11" name="Bild 10">
            <a:extLst>
              <a:ext uri="{FF2B5EF4-FFF2-40B4-BE49-F238E27FC236}">
                <a16:creationId xmlns:a16="http://schemas.microsoft.com/office/drawing/2014/main" id="{939DC746-39CD-494A-BA5F-2182901E45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nittsrubrik alt. 2 med symbol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noAutofit/>
          </a:bodyPr>
          <a:lstStyle>
            <a:lvl1pPr>
              <a:defRPr sz="3200"/>
            </a:lvl1pPr>
          </a:lstStyle>
          <a:p>
            <a:r>
              <a:rPr lang="sv-SE" smtClean="0"/>
              <a:t>Klicka här för att ändra format</a:t>
            </a:r>
            <a:endParaRPr lang="sv-SE" dirty="0"/>
          </a:p>
        </p:txBody>
      </p:sp>
      <p:sp>
        <p:nvSpPr>
          <p:cNvPr id="4" name="Rektangel 3">
            <a:extLst>
              <a:ext uri="{FF2B5EF4-FFF2-40B4-BE49-F238E27FC236}">
                <a16:creationId xmlns:a16="http://schemas.microsoft.com/office/drawing/2014/main" id="{730923E6-61EF-4A3E-8BD8-D91CCD43239A}"/>
              </a:ext>
            </a:extLst>
          </p:cNvPr>
          <p:cNvSpPr/>
          <p:nvPr userDrawn="1"/>
        </p:nvSpPr>
        <p:spPr>
          <a:xfrm>
            <a:off x="0" y="0"/>
            <a:ext cx="12192000" cy="5589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 5">
            <a:extLst>
              <a:ext uri="{FF2B5EF4-FFF2-40B4-BE49-F238E27FC236}">
                <a16:creationId xmlns:a16="http://schemas.microsoft.com/office/drawing/2014/main" id="{C473C448-121B-4AEA-A44C-2271ECA2AABB}"/>
              </a:ext>
            </a:extLst>
          </p:cNvPr>
          <p:cNvSpPr>
            <a:spLocks noGrp="1"/>
          </p:cNvSpPr>
          <p:nvPr>
            <p:ph type="pic" sz="quarter" idx="10" hasCustomPrompt="1"/>
          </p:nvPr>
        </p:nvSpPr>
        <p:spPr>
          <a:xfrm>
            <a:off x="3359696" y="548680"/>
            <a:ext cx="5598560" cy="4608512"/>
          </a:xfrm>
        </p:spPr>
        <p:txBody>
          <a:bodyPr/>
          <a:lstStyle>
            <a:lvl1pPr>
              <a:defRPr/>
            </a:lvl1pPr>
          </a:lstStyle>
          <a:p>
            <a:r>
              <a:rPr lang="sv-SE" dirty="0"/>
              <a:t>Infoga bildsymbol från bildbanken</a:t>
            </a:r>
          </a:p>
        </p:txBody>
      </p:sp>
    </p:spTree>
    <p:extLst>
      <p:ext uri="{BB962C8B-B14F-4D97-AF65-F5344CB8AC3E}">
        <p14:creationId xmlns:p14="http://schemas.microsoft.com/office/powerpoint/2010/main" val="265245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rubrik alt. 3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lstStyle/>
          <a:p>
            <a:r>
              <a:rPr lang="sv-SE" smtClean="0"/>
              <a:t>Klicka här för att ändra format</a:t>
            </a:r>
            <a:endParaRPr lang="sv-SE"/>
          </a:p>
        </p:txBody>
      </p:sp>
      <p:sp>
        <p:nvSpPr>
          <p:cNvPr id="7" name="Platshållare för bild 6">
            <a:extLst>
              <a:ext uri="{FF2B5EF4-FFF2-40B4-BE49-F238E27FC236}">
                <a16:creationId xmlns:a16="http://schemas.microsoft.com/office/drawing/2014/main" id="{1BA7C1AB-ED5B-4BF5-8FDC-B156F0B86DFC}"/>
              </a:ext>
            </a:extLst>
          </p:cNvPr>
          <p:cNvSpPr>
            <a:spLocks noGrp="1"/>
          </p:cNvSpPr>
          <p:nvPr>
            <p:ph type="pic" sz="quarter" idx="10" hasCustomPrompt="1"/>
          </p:nvPr>
        </p:nvSpPr>
        <p:spPr>
          <a:xfrm>
            <a:off x="0" y="0"/>
            <a:ext cx="12199256" cy="558924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Tree>
    <p:extLst>
      <p:ext uri="{BB962C8B-B14F-4D97-AF65-F5344CB8AC3E}">
        <p14:creationId xmlns:p14="http://schemas.microsoft.com/office/powerpoint/2010/main" val="346295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1054579"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1026331" y="16200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701520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p:txBody>
          <a:bodyPr/>
          <a:lstStyle/>
          <a:p>
            <a:fld id="{C3CAB3A1-2D40-4BA9-A61B-AFD14D1D0A73}" type="datetimeFigureOut">
              <a:rPr lang="sv-SE" smtClean="0"/>
              <a:pPr/>
              <a:t>2021-04-28</a:t>
            </a:fld>
            <a:endParaRPr lang="sv-SE"/>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1993663" y="6356350"/>
            <a:ext cx="4072668"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p:txBody>
          <a:bodyPr/>
          <a:lstStyle/>
          <a:p>
            <a:fld id="{696A28D3-22CF-4FB0-80FD-EC473B325B38}" type="slidenum">
              <a:rPr lang="sv-SE" smtClean="0"/>
              <a:pPr/>
              <a:t>‹#›</a:t>
            </a:fld>
            <a:endParaRPr lang="sv-SE" dirty="0"/>
          </a:p>
        </p:txBody>
      </p:sp>
      <p:sp>
        <p:nvSpPr>
          <p:cNvPr id="12" name="Platshållare för text 12">
            <a:extLst>
              <a:ext uri="{FF2B5EF4-FFF2-40B4-BE49-F238E27FC236}">
                <a16:creationId xmlns:a16="http://schemas.microsoft.com/office/drawing/2014/main" id="{D49D233C-5797-43DF-9B05-2ED727715368}"/>
              </a:ext>
            </a:extLst>
          </p:cNvPr>
          <p:cNvSpPr>
            <a:spLocks noGrp="1"/>
          </p:cNvSpPr>
          <p:nvPr>
            <p:ph type="body" sz="quarter" idx="17"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Tree>
    <p:extLst>
      <p:ext uri="{BB962C8B-B14F-4D97-AF65-F5344CB8AC3E}">
        <p14:creationId xmlns:p14="http://schemas.microsoft.com/office/powerpoint/2010/main" val="111476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6135807"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6135806" y="16288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a:xfrm>
            <a:off x="6135806" y="6356347"/>
            <a:ext cx="910953" cy="365125"/>
          </a:xfrm>
        </p:spPr>
        <p:txBody>
          <a:bodyPr/>
          <a:lstStyle/>
          <a:p>
            <a:fld id="{C3CAB3A1-2D40-4BA9-A61B-AFD14D1D0A73}" type="datetimeFigureOut">
              <a:rPr lang="sv-SE" smtClean="0"/>
              <a:pPr/>
              <a:t>2021-04-28</a:t>
            </a:fld>
            <a:endParaRPr lang="sv-SE" dirty="0"/>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7046759" y="6356349"/>
            <a:ext cx="3077903"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a:xfrm>
            <a:off x="10222393" y="6356347"/>
            <a:ext cx="432742" cy="365125"/>
          </a:xfrm>
        </p:spPr>
        <p:txBody>
          <a:bodyPr/>
          <a:lstStyle>
            <a:lvl1pPr algn="r">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32919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a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24680" y="-27383"/>
            <a:ext cx="12216680" cy="688538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5" name="Platshållare för text 4">
            <a:extLst>
              <a:ext uri="{FF2B5EF4-FFF2-40B4-BE49-F238E27FC236}">
                <a16:creationId xmlns:a16="http://schemas.microsoft.com/office/drawing/2014/main" id="{269932A1-0A07-428E-A519-1FF9FB23F9F4}"/>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text 12">
            <a:extLst>
              <a:ext uri="{FF2B5EF4-FFF2-40B4-BE49-F238E27FC236}">
                <a16:creationId xmlns:a16="http://schemas.microsoft.com/office/drawing/2014/main" id="{EB454AA7-BBE5-4627-8DBF-CC15B788FB82}"/>
              </a:ext>
            </a:extLst>
          </p:cNvPr>
          <p:cNvSpPr>
            <a:spLocks noGrp="1"/>
          </p:cNvSpPr>
          <p:nvPr>
            <p:ph type="body" sz="quarter" idx="14"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
        <p:nvSpPr>
          <p:cNvPr id="2" name="Rubrik 1">
            <a:extLst>
              <a:ext uri="{FF2B5EF4-FFF2-40B4-BE49-F238E27FC236}">
                <a16:creationId xmlns:a16="http://schemas.microsoft.com/office/drawing/2014/main" id="{ADF76FBD-C707-49B5-87D5-847BD53A3A3B}"/>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94327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ul båge special">
    <p:spTree>
      <p:nvGrpSpPr>
        <p:cNvPr id="1" name=""/>
        <p:cNvGrpSpPr/>
        <p:nvPr/>
      </p:nvGrpSpPr>
      <p:grpSpPr>
        <a:xfrm>
          <a:off x="0" y="0"/>
          <a:ext cx="0" cy="0"/>
          <a:chOff x="0" y="0"/>
          <a:chExt cx="0" cy="0"/>
        </a:xfrm>
      </p:grpSpPr>
      <p:sp>
        <p:nvSpPr>
          <p:cNvPr id="6" name="Bild 3">
            <a:extLst>
              <a:ext uri="{FF2B5EF4-FFF2-40B4-BE49-F238E27FC236}">
                <a16:creationId xmlns:a16="http://schemas.microsoft.com/office/drawing/2014/main" id="{226445AD-7918-470F-B2F7-5D31B2BABD8F}"/>
              </a:ext>
            </a:extLst>
          </p:cNvPr>
          <p:cNvSpPr/>
          <p:nvPr/>
        </p:nvSpPr>
        <p:spPr>
          <a:xfrm>
            <a:off x="0" y="0"/>
            <a:ext cx="8801100" cy="6858000"/>
          </a:xfrm>
          <a:custGeom>
            <a:avLst/>
            <a:gdLst>
              <a:gd name="connsiteX0" fmla="*/ 8218170 w 8801100"/>
              <a:gd name="connsiteY0" fmla="*/ 6858000 h 6858000"/>
              <a:gd name="connsiteX1" fmla="*/ 0 w 8801100"/>
              <a:gd name="connsiteY1" fmla="*/ 6858000 h 6858000"/>
              <a:gd name="connsiteX2" fmla="*/ 0 w 8801100"/>
              <a:gd name="connsiteY2" fmla="*/ 0 h 6858000"/>
              <a:gd name="connsiteX3" fmla="*/ 8161656 w 8801100"/>
              <a:gd name="connsiteY3" fmla="*/ 0 h 6858000"/>
              <a:gd name="connsiteX4" fmla="*/ 8804910 w 8801100"/>
              <a:gd name="connsiteY4" fmla="*/ 3429000 h 6858000"/>
              <a:gd name="connsiteX5" fmla="*/ 8218170 w 88011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1100" h="6858000">
                <a:moveTo>
                  <a:pt x="8218170" y="6858000"/>
                </a:moveTo>
                <a:lnTo>
                  <a:pt x="0" y="6858000"/>
                </a:lnTo>
                <a:lnTo>
                  <a:pt x="0" y="0"/>
                </a:lnTo>
                <a:lnTo>
                  <a:pt x="8161656" y="0"/>
                </a:lnTo>
                <a:cubicBezTo>
                  <a:pt x="8161656" y="0"/>
                  <a:pt x="8804910" y="1645285"/>
                  <a:pt x="8804910" y="3429000"/>
                </a:cubicBezTo>
                <a:cubicBezTo>
                  <a:pt x="8805545" y="5099685"/>
                  <a:pt x="8218170" y="6858000"/>
                  <a:pt x="8218170" y="6858000"/>
                </a:cubicBezTo>
                <a:close/>
              </a:path>
            </a:pathLst>
          </a:custGeom>
          <a:solidFill>
            <a:schemeClr val="bg2"/>
          </a:solidFill>
          <a:ln w="6350" cap="flat">
            <a:noFill/>
            <a:prstDash val="solid"/>
            <a:miter/>
          </a:ln>
        </p:spPr>
        <p:txBody>
          <a:bodyPr rtlCol="0" anchor="ctr"/>
          <a:lstStyle/>
          <a:p>
            <a:endParaRPr lang="sv-SE"/>
          </a:p>
        </p:txBody>
      </p:sp>
      <p:sp>
        <p:nvSpPr>
          <p:cNvPr id="9" name="Platshållare för text 8">
            <a:extLst>
              <a:ext uri="{FF2B5EF4-FFF2-40B4-BE49-F238E27FC236}">
                <a16:creationId xmlns:a16="http://schemas.microsoft.com/office/drawing/2014/main" id="{0B9D807F-346C-42C2-ADD5-AB61F2461F52}"/>
              </a:ext>
            </a:extLst>
          </p:cNvPr>
          <p:cNvSpPr>
            <a:spLocks noGrp="1"/>
          </p:cNvSpPr>
          <p:nvPr>
            <p:ph type="body" sz="quarter" idx="10"/>
          </p:nvPr>
        </p:nvSpPr>
        <p:spPr>
          <a:xfrm>
            <a:off x="1008000" y="1511301"/>
            <a:ext cx="6717743" cy="464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Rubrik 1">
            <a:extLst>
              <a:ext uri="{FF2B5EF4-FFF2-40B4-BE49-F238E27FC236}">
                <a16:creationId xmlns:a16="http://schemas.microsoft.com/office/drawing/2014/main" id="{AFBAF834-14F0-46D4-B2CF-3C8FD3663490}"/>
              </a:ext>
            </a:extLst>
          </p:cNvPr>
          <p:cNvSpPr>
            <a:spLocks noGrp="1"/>
          </p:cNvSpPr>
          <p:nvPr>
            <p:ph type="title"/>
          </p:nvPr>
        </p:nvSpPr>
        <p:spPr>
          <a:xfrm>
            <a:off x="1008000" y="509388"/>
            <a:ext cx="6717743" cy="720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501630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AE9D7D4-CF7B-4CB6-B575-673DB9EC730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4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sp>
        <p:nvSpPr>
          <p:cNvPr id="10" name="Rektangel 9">
            <a:extLst>
              <a:ext uri="{FF2B5EF4-FFF2-40B4-BE49-F238E27FC236}">
                <a16:creationId xmlns:a16="http://schemas.microsoft.com/office/drawing/2014/main" id="{E48F43F3-8725-4978-AD0F-851BF84E9977}"/>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5B0D707-3061-4AD5-984C-9C10D779A269}"/>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smtClean="0"/>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Rubrikbild alt.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8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pic>
        <p:nvPicPr>
          <p:cNvPr id="14" name="Bild 13">
            <a:extLst>
              <a:ext uri="{FF2B5EF4-FFF2-40B4-BE49-F238E27FC236}">
                <a16:creationId xmlns:a16="http://schemas.microsoft.com/office/drawing/2014/main" id="{3362D2E0-5466-47B8-B8DE-2C325B785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
        <p:nvSpPr>
          <p:cNvPr id="18" name="Frihandsfigur: Form 17">
            <a:extLst>
              <a:ext uri="{FF2B5EF4-FFF2-40B4-BE49-F238E27FC236}">
                <a16:creationId xmlns:a16="http://schemas.microsoft.com/office/drawing/2014/main" id="{E67B33AE-D2CE-4C7C-9E35-D26FA53F1940}"/>
              </a:ext>
            </a:extLst>
          </p:cNvPr>
          <p:cNvSpPr/>
          <p:nvPr/>
        </p:nvSpPr>
        <p:spPr>
          <a:xfrm>
            <a:off x="9918700" y="0"/>
            <a:ext cx="2279650" cy="4527550"/>
          </a:xfrm>
          <a:custGeom>
            <a:avLst/>
            <a:gdLst>
              <a:gd name="connsiteX0" fmla="*/ 0 w 2279650"/>
              <a:gd name="connsiteY0" fmla="*/ 0 h 4527550"/>
              <a:gd name="connsiteX1" fmla="*/ 2273300 w 2279650"/>
              <a:gd name="connsiteY1" fmla="*/ 4527550 h 4527550"/>
              <a:gd name="connsiteX2" fmla="*/ 2279650 w 2279650"/>
              <a:gd name="connsiteY2" fmla="*/ 0 h 4527550"/>
              <a:gd name="connsiteX3" fmla="*/ 0 w 2279650"/>
              <a:gd name="connsiteY3" fmla="*/ 0 h 4527550"/>
            </a:gdLst>
            <a:ahLst/>
            <a:cxnLst>
              <a:cxn ang="0">
                <a:pos x="connsiteX0" y="connsiteY0"/>
              </a:cxn>
              <a:cxn ang="0">
                <a:pos x="connsiteX1" y="connsiteY1"/>
              </a:cxn>
              <a:cxn ang="0">
                <a:pos x="connsiteX2" y="connsiteY2"/>
              </a:cxn>
              <a:cxn ang="0">
                <a:pos x="connsiteX3" y="connsiteY3"/>
              </a:cxn>
            </a:cxnLst>
            <a:rect l="l" t="t" r="r" b="b"/>
            <a:pathLst>
              <a:path w="2279650" h="4527550">
                <a:moveTo>
                  <a:pt x="0" y="0"/>
                </a:moveTo>
                <a:cubicBezTo>
                  <a:pt x="0" y="0"/>
                  <a:pt x="1752600" y="3162300"/>
                  <a:pt x="2273300" y="4527550"/>
                </a:cubicBezTo>
                <a:lnTo>
                  <a:pt x="2279650" y="0"/>
                </a:lnTo>
                <a:lnTo>
                  <a:pt x="0" y="0"/>
                </a:lnTo>
                <a:close/>
              </a:path>
            </a:pathLst>
          </a:custGeom>
          <a:solidFill>
            <a:srgbClr val="FFCC00"/>
          </a:solidFill>
          <a:ln w="635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48039F6A-5BE8-4782-AC82-556D665F49CD}"/>
              </a:ext>
            </a:extLst>
          </p:cNvPr>
          <p:cNvSpPr/>
          <p:nvPr/>
        </p:nvSpPr>
        <p:spPr>
          <a:xfrm>
            <a:off x="0" y="1949450"/>
            <a:ext cx="2063750" cy="4908550"/>
          </a:xfrm>
          <a:custGeom>
            <a:avLst/>
            <a:gdLst>
              <a:gd name="connsiteX0" fmla="*/ 0 w 2063750"/>
              <a:gd name="connsiteY0" fmla="*/ 0 h 4908550"/>
              <a:gd name="connsiteX1" fmla="*/ 2063750 w 2063750"/>
              <a:gd name="connsiteY1" fmla="*/ 4908550 h 4908550"/>
              <a:gd name="connsiteX2" fmla="*/ 0 w 2063750"/>
              <a:gd name="connsiteY2" fmla="*/ 4908550 h 4908550"/>
              <a:gd name="connsiteX3" fmla="*/ 0 w 2063750"/>
              <a:gd name="connsiteY3" fmla="*/ 0 h 4908550"/>
            </a:gdLst>
            <a:ahLst/>
            <a:cxnLst>
              <a:cxn ang="0">
                <a:pos x="connsiteX0" y="connsiteY0"/>
              </a:cxn>
              <a:cxn ang="0">
                <a:pos x="connsiteX1" y="connsiteY1"/>
              </a:cxn>
              <a:cxn ang="0">
                <a:pos x="connsiteX2" y="connsiteY2"/>
              </a:cxn>
              <a:cxn ang="0">
                <a:pos x="connsiteX3" y="connsiteY3"/>
              </a:cxn>
            </a:cxnLst>
            <a:rect l="l" t="t" r="r" b="b"/>
            <a:pathLst>
              <a:path w="2063750" h="4908550">
                <a:moveTo>
                  <a:pt x="0" y="0"/>
                </a:moveTo>
                <a:cubicBezTo>
                  <a:pt x="0" y="0"/>
                  <a:pt x="1276350" y="2482850"/>
                  <a:pt x="2063750" y="4908550"/>
                </a:cubicBezTo>
                <a:lnTo>
                  <a:pt x="0" y="4908550"/>
                </a:lnTo>
                <a:lnTo>
                  <a:pt x="0" y="0"/>
                </a:lnTo>
                <a:close/>
              </a:path>
            </a:pathLst>
          </a:custGeom>
          <a:solidFill>
            <a:srgbClr val="003366"/>
          </a:solidFill>
          <a:ln w="6350" cap="flat">
            <a:noFill/>
            <a:prstDash val="solid"/>
            <a:miter/>
          </a:ln>
        </p:spPr>
        <p:txBody>
          <a:bodyPr rtlCol="0" anchor="ctr"/>
          <a:lstStyle/>
          <a:p>
            <a:endParaRPr lang="sv-SE"/>
          </a:p>
        </p:txBody>
      </p:sp>
    </p:spTree>
    <p:extLst>
      <p:ext uri="{BB962C8B-B14F-4D97-AF65-F5344CB8AC3E}">
        <p14:creationId xmlns:p14="http://schemas.microsoft.com/office/powerpoint/2010/main" val="47716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bild alt. 3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345ECBA9-F164-4AB7-BFDD-AB09F701849C}"/>
              </a:ext>
            </a:extLst>
          </p:cNvPr>
          <p:cNvSpPr>
            <a:spLocks noGrp="1"/>
          </p:cNvSpPr>
          <p:nvPr>
            <p:ph type="pic" sz="quarter" idx="13" hasCustomPrompt="1"/>
          </p:nvPr>
        </p:nvSpPr>
        <p:spPr>
          <a:xfrm>
            <a:off x="180000" y="1701694"/>
            <a:ext cx="11832000" cy="5158800"/>
          </a:xfrm>
        </p:spPr>
        <p:txBody>
          <a:bodyPr/>
          <a:lstStyle>
            <a:lvl1pPr>
              <a:defRPr/>
            </a:lvl1pPr>
          </a:lstStyle>
          <a:p>
            <a:r>
              <a:rPr lang="sv-SE" dirty="0"/>
              <a:t>Infoga bild från Bildbanken</a:t>
            </a:r>
          </a:p>
        </p:txBody>
      </p:sp>
      <p:sp>
        <p:nvSpPr>
          <p:cNvPr id="3" name="Platshållare för datum 2">
            <a:extLst>
              <a:ext uri="{FF2B5EF4-FFF2-40B4-BE49-F238E27FC236}">
                <a16:creationId xmlns:a16="http://schemas.microsoft.com/office/drawing/2014/main" id="{AC7ED846-FB07-41D2-803C-7B7EE2458BA9}"/>
              </a:ext>
            </a:extLst>
          </p:cNvPr>
          <p:cNvSpPr>
            <a:spLocks noGrp="1"/>
          </p:cNvSpPr>
          <p:nvPr>
            <p:ph type="dt" sz="half" idx="10"/>
          </p:nvPr>
        </p:nvSpPr>
        <p:spPr>
          <a:xfrm>
            <a:off x="10585696" y="140048"/>
            <a:ext cx="1415322" cy="301647"/>
          </a:xfrm>
        </p:spPr>
        <p:txBody>
          <a:bodyPr/>
          <a:lstStyle>
            <a:lvl1pPr algn="r">
              <a:defRPr sz="1500">
                <a:solidFill>
                  <a:schemeClr val="tx1"/>
                </a:solidFill>
              </a:defRPr>
            </a:lvl1pPr>
          </a:lstStyle>
          <a:p>
            <a:fld id="{C3CAB3A1-2D40-4BA9-A61B-AFD14D1D0A73}" type="datetimeFigureOut">
              <a:rPr lang="sv-SE" smtClean="0"/>
              <a:pPr/>
              <a:t>2021-04-28</a:t>
            </a:fld>
            <a:endParaRPr lang="sv-SE" dirty="0"/>
          </a:p>
        </p:txBody>
      </p:sp>
      <p:sp>
        <p:nvSpPr>
          <p:cNvPr id="4" name="Platshållare för sidfot 3">
            <a:extLst>
              <a:ext uri="{FF2B5EF4-FFF2-40B4-BE49-F238E27FC236}">
                <a16:creationId xmlns:a16="http://schemas.microsoft.com/office/drawing/2014/main" id="{06FB8DC0-4468-4824-AF92-2ADA986B4E21}"/>
              </a:ext>
            </a:extLst>
          </p:cNvPr>
          <p:cNvSpPr>
            <a:spLocks noGrp="1"/>
          </p:cNvSpPr>
          <p:nvPr>
            <p:ph type="ftr" sz="quarter" idx="11"/>
          </p:nvPr>
        </p:nvSpPr>
        <p:spPr>
          <a:xfrm>
            <a:off x="3541487" y="6912768"/>
            <a:ext cx="8315153" cy="45719"/>
          </a:xfrm>
        </p:spPr>
        <p:txBody>
          <a:bodyPr/>
          <a:lstStyle>
            <a:lvl1pPr>
              <a:defRPr sz="100">
                <a:solidFill>
                  <a:srgbClr val="E6E6E6"/>
                </a:solidFill>
              </a:defRPr>
            </a:lvl1pPr>
          </a:lstStyle>
          <a:p>
            <a:endParaRPr lang="sv-SE" dirty="0"/>
          </a:p>
        </p:txBody>
      </p:sp>
      <p:sp>
        <p:nvSpPr>
          <p:cNvPr id="5" name="Platshållare för bildnummer 4">
            <a:extLst>
              <a:ext uri="{FF2B5EF4-FFF2-40B4-BE49-F238E27FC236}">
                <a16:creationId xmlns:a16="http://schemas.microsoft.com/office/drawing/2014/main" id="{C70FAC23-DF2C-4B50-AECF-7A632A884B16}"/>
              </a:ext>
            </a:extLst>
          </p:cNvPr>
          <p:cNvSpPr>
            <a:spLocks noGrp="1"/>
          </p:cNvSpPr>
          <p:nvPr>
            <p:ph type="sldNum" sz="quarter" idx="12"/>
          </p:nvPr>
        </p:nvSpPr>
        <p:spPr>
          <a:xfrm>
            <a:off x="335360" y="6917719"/>
            <a:ext cx="432742" cy="45719"/>
          </a:xfrm>
        </p:spPr>
        <p:txBody>
          <a:bodyPr/>
          <a:lstStyle>
            <a:lvl1pPr>
              <a:defRPr sz="100">
                <a:solidFill>
                  <a:srgbClr val="E6E6E6"/>
                </a:solidFill>
              </a:defRPr>
            </a:lvl1pPr>
          </a:lstStyle>
          <a:p>
            <a:fld id="{696A28D3-22CF-4FB0-80FD-EC473B325B38}" type="slidenum">
              <a:rPr lang="sv-SE" smtClean="0"/>
              <a:pPr/>
              <a:t>‹#›</a:t>
            </a:fld>
            <a:endParaRPr lang="sv-SE" dirty="0"/>
          </a:p>
        </p:txBody>
      </p:sp>
      <p:sp>
        <p:nvSpPr>
          <p:cNvPr id="6" name="Underrubrik 2">
            <a:extLst>
              <a:ext uri="{FF2B5EF4-FFF2-40B4-BE49-F238E27FC236}">
                <a16:creationId xmlns:a16="http://schemas.microsoft.com/office/drawing/2014/main" id="{C31B49F8-8337-4A63-B860-74D97A487F19}"/>
              </a:ext>
            </a:extLst>
          </p:cNvPr>
          <p:cNvSpPr>
            <a:spLocks noGrp="1"/>
          </p:cNvSpPr>
          <p:nvPr>
            <p:ph type="subTitle" idx="1"/>
          </p:nvPr>
        </p:nvSpPr>
        <p:spPr>
          <a:xfrm>
            <a:off x="2580816" y="1239848"/>
            <a:ext cx="8697541" cy="32754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12" name="Rektangel 11">
            <a:extLst>
              <a:ext uri="{FF2B5EF4-FFF2-40B4-BE49-F238E27FC236}">
                <a16:creationId xmlns:a16="http://schemas.microsoft.com/office/drawing/2014/main" id="{46118340-7EF5-42F4-A242-D782504F7144}"/>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24C8B542-A767-4C85-B7D6-B6E2D160FA45}"/>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7793906D-44A5-480D-B05E-367ECCBA2C57}"/>
              </a:ext>
            </a:extLst>
          </p:cNvPr>
          <p:cNvSpPr>
            <a:spLocks noGrp="1"/>
          </p:cNvSpPr>
          <p:nvPr>
            <p:ph type="title"/>
          </p:nvPr>
        </p:nvSpPr>
        <p:spPr>
          <a:xfrm>
            <a:off x="2580815" y="509388"/>
            <a:ext cx="8697541" cy="730460"/>
          </a:xfrm>
        </p:spPr>
        <p:txBody>
          <a:bodyPr>
            <a:noAutofit/>
          </a:bodyPr>
          <a:lstStyle>
            <a:lvl1pPr>
              <a:defRPr sz="3800"/>
            </a:lvl1pPr>
          </a:lstStyle>
          <a:p>
            <a:r>
              <a:rPr lang="sv-SE" smtClean="0"/>
              <a:t>Klicka här för att ändra format</a:t>
            </a:r>
            <a:endParaRPr lang="sv-SE"/>
          </a:p>
        </p:txBody>
      </p:sp>
      <p:pic>
        <p:nvPicPr>
          <p:cNvPr id="15" name="Bild 14">
            <a:extLst>
              <a:ext uri="{FF2B5EF4-FFF2-40B4-BE49-F238E27FC236}">
                <a16:creationId xmlns:a16="http://schemas.microsoft.com/office/drawing/2014/main" id="{2E5D3818-F80C-4A2D-A385-2DDFFE645F0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154695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1007999" y="6356349"/>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1993663" y="6356349"/>
            <a:ext cx="8903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335360" y="6356348"/>
            <a:ext cx="432742" cy="365125"/>
          </a:xfrm>
          <a:prstGeom prst="rect">
            <a:avLst/>
          </a:prstGeom>
        </p:spPr>
        <p:txBody>
          <a:bodyPr vert="horz" lIns="91440" tIns="45720" rIns="91440" bIns="45720" rtlCol="0" anchor="ctr"/>
          <a:lstStyle>
            <a:lvl1pPr algn="l">
              <a:defRPr sz="1000">
                <a:solidFill>
                  <a:schemeClr val="tx1"/>
                </a:solidFill>
              </a:defRPr>
            </a:lvl1pPr>
          </a:lstStyle>
          <a:p>
            <a:fld id="{696A28D3-22CF-4FB0-80FD-EC473B325B38}" type="slidenum">
              <a:rPr lang="sv-SE" smtClean="0"/>
              <a:pPr/>
              <a:t>‹#›</a:t>
            </a:fld>
            <a:endParaRPr lang="sv-SE" dirty="0"/>
          </a:p>
        </p:txBody>
      </p:sp>
      <p:pic>
        <p:nvPicPr>
          <p:cNvPr id="8" name="Bild 7">
            <a:extLst>
              <a:ext uri="{FF2B5EF4-FFF2-40B4-BE49-F238E27FC236}">
                <a16:creationId xmlns:a16="http://schemas.microsoft.com/office/drawing/2014/main" id="{C5D8D481-F981-4482-9E10-2ACF3BCCA3E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136560" y="5873046"/>
            <a:ext cx="720080" cy="720080"/>
          </a:xfrm>
          <a:prstGeom prst="rect">
            <a:avLst/>
          </a:prstGeom>
        </p:spPr>
      </p:pic>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56" r:id="rId9"/>
    <p:sldLayoutId id="2147483658" r:id="rId10"/>
    <p:sldLayoutId id="2147483657" r:id="rId11"/>
    <p:sldLayoutId id="2147483659" r:id="rId12"/>
    <p:sldLayoutId id="2147483660" r:id="rId13"/>
    <p:sldLayoutId id="2147483661" r:id="rId14"/>
    <p:sldLayoutId id="2147483662" r:id="rId15"/>
    <p:sldLayoutId id="2147483664"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48000" indent="-32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F6FF70A-F9E1-4EFE-A4EE-03F1F7BD5111}"/>
              </a:ext>
            </a:extLst>
          </p:cNvPr>
          <p:cNvSpPr>
            <a:spLocks noGrp="1"/>
          </p:cNvSpPr>
          <p:nvPr>
            <p:ph type="ctrTitle"/>
          </p:nvPr>
        </p:nvSpPr>
        <p:spPr>
          <a:xfrm>
            <a:off x="2580816" y="2564904"/>
            <a:ext cx="6720202" cy="720000"/>
          </a:xfrm>
        </p:spPr>
        <p:txBody>
          <a:bodyPr/>
          <a:lstStyle/>
          <a:p>
            <a:r>
              <a:rPr lang="sv-SE" sz="3200" dirty="0" smtClean="0">
                <a:solidFill>
                  <a:schemeClr val="tx2"/>
                </a:solidFill>
              </a:rPr>
              <a:t>Internprissättning och konsekvenserna av Covid-19</a:t>
            </a:r>
            <a:endParaRPr lang="sv-SE" sz="3200" dirty="0">
              <a:solidFill>
                <a:schemeClr val="tx2"/>
              </a:solidFill>
            </a:endParaRPr>
          </a:p>
        </p:txBody>
      </p:sp>
      <p:pic>
        <p:nvPicPr>
          <p:cNvPr id="2" name="Bil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0320" y="6070600"/>
            <a:ext cx="406400" cy="406400"/>
          </a:xfrm>
          <a:prstGeom prst="rect">
            <a:avLst/>
          </a:prstGeom>
        </p:spPr>
      </p:pic>
    </p:spTree>
    <p:extLst>
      <p:ext uri="{BB962C8B-B14F-4D97-AF65-F5344CB8AC3E}">
        <p14:creationId xmlns:p14="http://schemas.microsoft.com/office/powerpoint/2010/main" val="2389384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003963" y="2091384"/>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Övergripande information om OECD:s vägledning med anledning av Covid-19</a:t>
            </a:r>
          </a:p>
        </p:txBody>
      </p:sp>
      <p:sp>
        <p:nvSpPr>
          <p:cNvPr id="6" name="Rektangel 5"/>
          <p:cNvSpPr/>
          <p:nvPr/>
        </p:nvSpPr>
        <p:spPr>
          <a:xfrm>
            <a:off x="6244813"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vid prissättning av immateriella tillgångar</a:t>
            </a:r>
          </a:p>
        </p:txBody>
      </p:sp>
      <p:sp>
        <p:nvSpPr>
          <p:cNvPr id="7" name="Rektangel 6"/>
          <p:cNvSpPr/>
          <p:nvPr/>
        </p:nvSpPr>
        <p:spPr>
          <a:xfrm>
            <a:off x="1693334"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för </a:t>
            </a:r>
            <a:r>
              <a:rPr lang="sv-SE" sz="2000" b="1">
                <a:solidFill>
                  <a:schemeClr val="bg1"/>
                </a:solidFill>
              </a:rPr>
              <a:t>koncernbolag </a:t>
            </a:r>
            <a:r>
              <a:rPr lang="sv-SE" sz="2000" b="1" smtClean="0">
                <a:solidFill>
                  <a:schemeClr val="bg1"/>
                </a:solidFill>
              </a:rPr>
              <a:t>med få </a:t>
            </a:r>
            <a:r>
              <a:rPr lang="sv-SE" sz="2000" b="1" dirty="0">
                <a:solidFill>
                  <a:schemeClr val="bg1"/>
                </a:solidFill>
              </a:rPr>
              <a:t>funktioner och lägre nivå av risker</a:t>
            </a:r>
          </a:p>
        </p:txBody>
      </p:sp>
      <p:sp>
        <p:nvSpPr>
          <p:cNvPr id="8" name="Rubrik 4"/>
          <p:cNvSpPr>
            <a:spLocks noGrp="1"/>
          </p:cNvSpPr>
          <p:nvPr>
            <p:ph type="title"/>
          </p:nvPr>
        </p:nvSpPr>
        <p:spPr>
          <a:xfrm>
            <a:off x="2840659" y="753415"/>
            <a:ext cx="6529119" cy="894763"/>
          </a:xfrm>
        </p:spPr>
        <p:txBody>
          <a:bodyPr/>
          <a:lstStyle/>
          <a:p>
            <a:pPr marL="0" indent="0"/>
            <a:r>
              <a:rPr lang="sv-SE" dirty="0" smtClean="0">
                <a:solidFill>
                  <a:schemeClr val="tx2"/>
                </a:solidFill>
              </a:rPr>
              <a:t/>
            </a:r>
            <a:br>
              <a:rPr lang="sv-SE" dirty="0" smtClean="0">
                <a:solidFill>
                  <a:schemeClr val="tx2"/>
                </a:solidFill>
              </a:rPr>
            </a:br>
            <a:r>
              <a:rPr lang="sv-SE" dirty="0" smtClean="0">
                <a:solidFill>
                  <a:schemeClr val="tx2"/>
                </a:solidFill>
              </a:rPr>
              <a:t>Tre </a:t>
            </a:r>
            <a:r>
              <a:rPr lang="sv-SE" dirty="0">
                <a:solidFill>
                  <a:schemeClr val="tx2"/>
                </a:solidFill>
              </a:rPr>
              <a:t>moduler med information om </a:t>
            </a:r>
            <a:r>
              <a:rPr lang="sv-SE" dirty="0" smtClean="0">
                <a:solidFill>
                  <a:schemeClr val="tx2"/>
                </a:solidFill>
              </a:rPr>
              <a:t>internprissättning </a:t>
            </a:r>
            <a:r>
              <a:rPr lang="sv-SE" dirty="0">
                <a:solidFill>
                  <a:schemeClr val="tx2"/>
                </a:solidFill>
              </a:rPr>
              <a:t>och </a:t>
            </a:r>
            <a:r>
              <a:rPr lang="sv-SE" dirty="0" smtClean="0">
                <a:solidFill>
                  <a:schemeClr val="tx2"/>
                </a:solidFill>
              </a:rPr>
              <a:t>Covid-19.</a:t>
            </a:r>
            <a:endParaRPr lang="sv-SE" dirty="0">
              <a:solidFill>
                <a:schemeClr val="tx2"/>
              </a:solidFill>
            </a:endParaRPr>
          </a:p>
        </p:txBody>
      </p:sp>
      <p:pic>
        <p:nvPicPr>
          <p:cNvPr id="3" name="Bil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9892" y="5904088"/>
            <a:ext cx="406400" cy="406400"/>
          </a:xfrm>
          <a:prstGeom prst="rect">
            <a:avLst/>
          </a:prstGeom>
        </p:spPr>
      </p:pic>
    </p:spTree>
    <p:extLst>
      <p:ext uri="{BB962C8B-B14F-4D97-AF65-F5344CB8AC3E}">
        <p14:creationId xmlns:p14="http://schemas.microsoft.com/office/powerpoint/2010/main" val="1919982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257"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910259" y="753415"/>
            <a:ext cx="6652076" cy="476752"/>
          </a:xfrm>
        </p:spPr>
        <p:txBody>
          <a:bodyPr/>
          <a:lstStyle/>
          <a:p>
            <a:r>
              <a:rPr lang="sv-SE" dirty="0" smtClean="0">
                <a:solidFill>
                  <a:schemeClr val="tx2"/>
                </a:solidFill>
              </a:rPr>
              <a:t>Nettomarginalmetoden </a:t>
            </a:r>
            <a:r>
              <a:rPr lang="sv-SE" dirty="0">
                <a:solidFill>
                  <a:schemeClr val="tx2"/>
                </a:solidFill>
              </a:rPr>
              <a:t>(TNMM)</a:t>
            </a:r>
            <a:r>
              <a:rPr lang="sv-SE" dirty="0" smtClean="0">
                <a:solidFill>
                  <a:schemeClr val="tx2"/>
                </a:solidFill>
              </a:rPr>
              <a:t> </a:t>
            </a:r>
            <a:endParaRPr lang="sv-SE" dirty="0">
              <a:solidFill>
                <a:schemeClr val="tx2"/>
              </a:solidFill>
            </a:endParaRPr>
          </a:p>
        </p:txBody>
      </p:sp>
      <p:sp>
        <p:nvSpPr>
          <p:cNvPr id="9" name="Platshållare för innehåll 8"/>
          <p:cNvSpPr>
            <a:spLocks noGrp="1"/>
          </p:cNvSpPr>
          <p:nvPr>
            <p:ph sz="half" idx="1"/>
          </p:nvPr>
        </p:nvSpPr>
        <p:spPr>
          <a:xfrm>
            <a:off x="910259" y="1641356"/>
            <a:ext cx="5769581" cy="5074311"/>
          </a:xfrm>
        </p:spPr>
        <p:txBody>
          <a:bodyPr/>
          <a:lstStyle/>
          <a:p>
            <a:pPr marL="342900" lvl="0" indent="-342900">
              <a:lnSpc>
                <a:spcPct val="100000"/>
              </a:lnSpc>
              <a:spcBef>
                <a:spcPts val="0"/>
              </a:spcBef>
            </a:pPr>
            <a:r>
              <a:rPr lang="sv-SE" sz="2000" dirty="0">
                <a:solidFill>
                  <a:srgbClr val="003366"/>
                </a:solidFill>
              </a:rPr>
              <a:t>Nettomarginalmetoden innebär att man relaterar ett företags rörelseresultat i en viss närstående transaktion till en lämplig bas (t.ex. kostnader, omsättning, tillgångar) och jämför denna vinstmarginal (nyckeltal) med motsvarande vinstmarginal i en oberoende transaktion.</a:t>
            </a:r>
          </a:p>
          <a:p>
            <a:endParaRPr lang="sv-SE" sz="800" dirty="0" smtClean="0">
              <a:solidFill>
                <a:schemeClr val="tx2"/>
              </a:solidFill>
            </a:endParaRPr>
          </a:p>
          <a:p>
            <a:pPr marL="0" indent="0">
              <a:buNone/>
            </a:pPr>
            <a:endParaRPr lang="sv-SE" sz="1600" dirty="0"/>
          </a:p>
        </p:txBody>
      </p:sp>
      <p:pic>
        <p:nvPicPr>
          <p:cNvPr id="2" name="Bildobjekt 1"/>
          <p:cNvPicPr>
            <a:picLocks noChangeAspect="1"/>
          </p:cNvPicPr>
          <p:nvPr/>
        </p:nvPicPr>
        <p:blipFill>
          <a:blip r:embed="rId5"/>
          <a:stretch>
            <a:fillRect/>
          </a:stretch>
        </p:blipFill>
        <p:spPr>
          <a:xfrm>
            <a:off x="7236321" y="1252887"/>
            <a:ext cx="4296010" cy="4307654"/>
          </a:xfrm>
          <a:prstGeom prst="rect">
            <a:avLst/>
          </a:prstGeom>
        </p:spPr>
      </p:pic>
      <p:pic>
        <p:nvPicPr>
          <p:cNvPr id="3" name="Bil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8720" y="6029886"/>
            <a:ext cx="406400" cy="406400"/>
          </a:xfrm>
          <a:prstGeom prst="rect">
            <a:avLst/>
          </a:prstGeom>
        </p:spPr>
      </p:pic>
    </p:spTree>
    <p:extLst>
      <p:ext uri="{BB962C8B-B14F-4D97-AF65-F5344CB8AC3E}">
        <p14:creationId xmlns:p14="http://schemas.microsoft.com/office/powerpoint/2010/main" val="4202034002"/>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947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910259" y="645967"/>
            <a:ext cx="6849784" cy="995389"/>
          </a:xfrm>
        </p:spPr>
        <p:txBody>
          <a:bodyPr/>
          <a:lstStyle/>
          <a:p>
            <a:r>
              <a:rPr lang="sv-SE" dirty="0" smtClean="0">
                <a:solidFill>
                  <a:schemeClr val="tx2"/>
                </a:solidFill>
              </a:rPr>
              <a:t>Skillnader </a:t>
            </a:r>
            <a:r>
              <a:rPr lang="sv-SE" dirty="0">
                <a:solidFill>
                  <a:schemeClr val="tx2"/>
                </a:solidFill>
              </a:rPr>
              <a:t>mellan olika geografiska marknaders </a:t>
            </a:r>
            <a:r>
              <a:rPr lang="sv-SE" dirty="0" smtClean="0">
                <a:solidFill>
                  <a:schemeClr val="tx2"/>
                </a:solidFill>
              </a:rPr>
              <a:t>särdrag</a:t>
            </a:r>
            <a:endParaRPr lang="sv-SE" dirty="0">
              <a:solidFill>
                <a:schemeClr val="tx2"/>
              </a:solidFill>
            </a:endParaRPr>
          </a:p>
        </p:txBody>
      </p:sp>
      <p:sp>
        <p:nvSpPr>
          <p:cNvPr id="9" name="Platshållare för innehåll 8"/>
          <p:cNvSpPr>
            <a:spLocks noGrp="1"/>
          </p:cNvSpPr>
          <p:nvPr>
            <p:ph sz="half" idx="1"/>
          </p:nvPr>
        </p:nvSpPr>
        <p:spPr>
          <a:xfrm>
            <a:off x="910259" y="2185053"/>
            <a:ext cx="5769581" cy="5074311"/>
          </a:xfrm>
        </p:spPr>
        <p:txBody>
          <a:bodyPr/>
          <a:lstStyle/>
          <a:p>
            <a:pPr marL="342900" lvl="0" indent="-342900">
              <a:lnSpc>
                <a:spcPct val="100000"/>
              </a:lnSpc>
              <a:spcBef>
                <a:spcPts val="0"/>
              </a:spcBef>
            </a:pPr>
            <a:r>
              <a:rPr lang="sv-SE" sz="2000" dirty="0" smtClean="0">
                <a:solidFill>
                  <a:srgbClr val="003366"/>
                </a:solidFill>
              </a:rPr>
              <a:t>Pandemin </a:t>
            </a:r>
            <a:r>
              <a:rPr lang="sv-SE" sz="2000" dirty="0">
                <a:solidFill>
                  <a:srgbClr val="003366"/>
                </a:solidFill>
              </a:rPr>
              <a:t>slår olika hårt i olika länder</a:t>
            </a:r>
            <a:r>
              <a:rPr lang="sv-SE" sz="2000" dirty="0" smtClean="0">
                <a:solidFill>
                  <a:srgbClr val="003366"/>
                </a:solidFill>
              </a:rPr>
              <a:t>.</a:t>
            </a:r>
          </a:p>
          <a:p>
            <a:pPr marL="342900" lvl="0" indent="-342900">
              <a:lnSpc>
                <a:spcPct val="100000"/>
              </a:lnSpc>
              <a:spcBef>
                <a:spcPts val="0"/>
              </a:spcBef>
            </a:pPr>
            <a:endParaRPr lang="sv-SE" sz="2000" dirty="0">
              <a:solidFill>
                <a:srgbClr val="003366"/>
              </a:solidFill>
            </a:endParaRPr>
          </a:p>
          <a:p>
            <a:pPr marL="342900" lvl="0" indent="-342900">
              <a:lnSpc>
                <a:spcPct val="100000"/>
              </a:lnSpc>
              <a:spcBef>
                <a:spcPts val="0"/>
              </a:spcBef>
            </a:pPr>
            <a:r>
              <a:rPr lang="sv-SE" sz="2000" dirty="0">
                <a:solidFill>
                  <a:srgbClr val="003366"/>
                </a:solidFill>
              </a:rPr>
              <a:t>Olika länder har infört olika restriktioner som påverkat både medborgare och företag, exempelvis nedstängning av verksamhet under viss tidsperiod</a:t>
            </a:r>
            <a:r>
              <a:rPr lang="sv-SE" sz="2000" dirty="0" smtClean="0">
                <a:solidFill>
                  <a:srgbClr val="003366"/>
                </a:solidFill>
              </a:rPr>
              <a:t>.</a:t>
            </a:r>
          </a:p>
          <a:p>
            <a:pPr marL="342900" lvl="0" indent="-342900">
              <a:lnSpc>
                <a:spcPct val="100000"/>
              </a:lnSpc>
              <a:spcBef>
                <a:spcPts val="0"/>
              </a:spcBef>
            </a:pPr>
            <a:endParaRPr lang="sv-SE" sz="2000" dirty="0">
              <a:solidFill>
                <a:srgbClr val="003366"/>
              </a:solidFill>
            </a:endParaRPr>
          </a:p>
          <a:p>
            <a:pPr marL="342900" lvl="0" indent="-342900">
              <a:lnSpc>
                <a:spcPct val="100000"/>
              </a:lnSpc>
              <a:spcBef>
                <a:spcPts val="0"/>
              </a:spcBef>
            </a:pPr>
            <a:r>
              <a:rPr lang="sv-SE" sz="2000" dirty="0">
                <a:solidFill>
                  <a:srgbClr val="003366"/>
                </a:solidFill>
              </a:rPr>
              <a:t>Offentliga stödåtgärder varierar mellan länder.</a:t>
            </a:r>
          </a:p>
          <a:p>
            <a:pPr marL="342900" lvl="0" indent="-342900">
              <a:lnSpc>
                <a:spcPct val="100000"/>
              </a:lnSpc>
              <a:spcBef>
                <a:spcPts val="0"/>
              </a:spcBef>
            </a:pPr>
            <a:endParaRPr lang="sv-SE" sz="2000" dirty="0">
              <a:solidFill>
                <a:srgbClr val="003366"/>
              </a:solidFill>
            </a:endParaRPr>
          </a:p>
          <a:p>
            <a:endParaRPr lang="sv-SE" sz="800" dirty="0" smtClean="0">
              <a:solidFill>
                <a:schemeClr val="tx2"/>
              </a:solidFill>
            </a:endParaRPr>
          </a:p>
          <a:p>
            <a:pPr marL="0" indent="0">
              <a:buNone/>
            </a:pPr>
            <a:endParaRPr lang="sv-SE" sz="1600" dirty="0"/>
          </a:p>
        </p:txBody>
      </p:sp>
      <p:sp>
        <p:nvSpPr>
          <p:cNvPr id="4" name="AutoShape 2" descr="File:Blank map of Europe cropped (blu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Bil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4000" y="5928707"/>
            <a:ext cx="406400" cy="406400"/>
          </a:xfrm>
          <a:prstGeom prst="rect">
            <a:avLst/>
          </a:prstGeom>
        </p:spPr>
      </p:pic>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2199" y="1300481"/>
            <a:ext cx="3748797" cy="4547934"/>
          </a:xfrm>
          <a:prstGeom prst="rect">
            <a:avLst/>
          </a:prstGeom>
        </p:spPr>
      </p:pic>
    </p:spTree>
    <p:extLst>
      <p:ext uri="{BB962C8B-B14F-4D97-AF65-F5344CB8AC3E}">
        <p14:creationId xmlns:p14="http://schemas.microsoft.com/office/powerpoint/2010/main" val="3947259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288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910259" y="645967"/>
            <a:ext cx="6849784" cy="995389"/>
          </a:xfrm>
        </p:spPr>
        <p:txBody>
          <a:bodyPr/>
          <a:lstStyle/>
          <a:p>
            <a:r>
              <a:rPr lang="sv-SE" dirty="0">
                <a:solidFill>
                  <a:schemeClr val="tx2"/>
                </a:solidFill>
              </a:rPr>
              <a:t>Tidsaspekter</a:t>
            </a:r>
          </a:p>
        </p:txBody>
      </p:sp>
      <p:sp>
        <p:nvSpPr>
          <p:cNvPr id="9" name="Platshållare för innehåll 8"/>
          <p:cNvSpPr>
            <a:spLocks noGrp="1"/>
          </p:cNvSpPr>
          <p:nvPr>
            <p:ph sz="half" idx="1"/>
          </p:nvPr>
        </p:nvSpPr>
        <p:spPr>
          <a:xfrm>
            <a:off x="910259" y="2185053"/>
            <a:ext cx="5769581" cy="5074311"/>
          </a:xfrm>
        </p:spPr>
        <p:txBody>
          <a:bodyPr/>
          <a:lstStyle/>
          <a:p>
            <a:pPr marL="342900" lvl="0" indent="-342900">
              <a:lnSpc>
                <a:spcPct val="100000"/>
              </a:lnSpc>
              <a:spcBef>
                <a:spcPts val="0"/>
              </a:spcBef>
            </a:pPr>
            <a:r>
              <a:rPr lang="sv-SE" sz="2000" dirty="0" smtClean="0">
                <a:solidFill>
                  <a:srgbClr val="003366"/>
                </a:solidFill>
              </a:rPr>
              <a:t>Ska </a:t>
            </a:r>
            <a:r>
              <a:rPr lang="sv-SE" sz="2000" dirty="0">
                <a:solidFill>
                  <a:srgbClr val="003366"/>
                </a:solidFill>
              </a:rPr>
              <a:t>man prissätta/pristesta separat för den tid som påverkas mest av pandemin</a:t>
            </a:r>
            <a:r>
              <a:rPr lang="sv-SE" sz="2000" dirty="0" smtClean="0">
                <a:solidFill>
                  <a:srgbClr val="003366"/>
                </a:solidFill>
              </a:rPr>
              <a:t>?</a:t>
            </a:r>
          </a:p>
          <a:p>
            <a:pPr marL="342900" lvl="0" indent="-342900">
              <a:lnSpc>
                <a:spcPct val="100000"/>
              </a:lnSpc>
              <a:spcBef>
                <a:spcPts val="0"/>
              </a:spcBef>
            </a:pPr>
            <a:endParaRPr lang="sv-SE" sz="2000" dirty="0">
              <a:solidFill>
                <a:srgbClr val="003366"/>
              </a:solidFill>
            </a:endParaRPr>
          </a:p>
          <a:p>
            <a:pPr marL="342900" lvl="0" indent="-342900">
              <a:lnSpc>
                <a:spcPct val="100000"/>
              </a:lnSpc>
              <a:spcBef>
                <a:spcPts val="0"/>
              </a:spcBef>
            </a:pPr>
            <a:r>
              <a:rPr lang="sv-SE" sz="2000" dirty="0">
                <a:solidFill>
                  <a:srgbClr val="003366"/>
                </a:solidFill>
              </a:rPr>
              <a:t>Ska man göra en jämförelse över flera år (”</a:t>
            </a:r>
            <a:r>
              <a:rPr lang="sv-SE" sz="2000" dirty="0" err="1">
                <a:solidFill>
                  <a:srgbClr val="003366"/>
                </a:solidFill>
              </a:rPr>
              <a:t>multiple-year</a:t>
            </a:r>
            <a:r>
              <a:rPr lang="sv-SE" sz="2000" dirty="0">
                <a:solidFill>
                  <a:srgbClr val="003366"/>
                </a:solidFill>
              </a:rPr>
              <a:t> data”) eller inte?</a:t>
            </a:r>
          </a:p>
          <a:p>
            <a:pPr marL="342900" lvl="0" indent="-342900">
              <a:lnSpc>
                <a:spcPct val="100000"/>
              </a:lnSpc>
              <a:spcBef>
                <a:spcPts val="0"/>
              </a:spcBef>
            </a:pPr>
            <a:endParaRPr lang="sv-SE" sz="800" dirty="0" smtClean="0">
              <a:solidFill>
                <a:schemeClr val="tx2"/>
              </a:solidFill>
            </a:endParaRPr>
          </a:p>
          <a:p>
            <a:pPr marL="0" indent="0">
              <a:buNone/>
            </a:pPr>
            <a:endParaRPr lang="sv-SE" sz="1600" dirty="0"/>
          </a:p>
        </p:txBody>
      </p:sp>
      <p:sp>
        <p:nvSpPr>
          <p:cNvPr id="4" name="AutoShape 2" descr="File:Blank map of Europe cropped (blu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Simple clock vector graph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0043" y="2316189"/>
            <a:ext cx="3021559" cy="3021559"/>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5202" y="5873046"/>
            <a:ext cx="406400" cy="406400"/>
          </a:xfrm>
          <a:prstGeom prst="rect">
            <a:avLst/>
          </a:prstGeom>
        </p:spPr>
      </p:pic>
    </p:spTree>
    <p:extLst>
      <p:ext uri="{BB962C8B-B14F-4D97-AF65-F5344CB8AC3E}">
        <p14:creationId xmlns:p14="http://schemas.microsoft.com/office/powerpoint/2010/main" val="2189775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973"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910259" y="645967"/>
            <a:ext cx="6849784" cy="995389"/>
          </a:xfrm>
        </p:spPr>
        <p:txBody>
          <a:bodyPr/>
          <a:lstStyle/>
          <a:p>
            <a:r>
              <a:rPr lang="sv-SE" dirty="0" smtClean="0">
                <a:solidFill>
                  <a:schemeClr val="tx2"/>
                </a:solidFill>
              </a:rPr>
              <a:t>Armlängdsprincipen </a:t>
            </a:r>
            <a:br>
              <a:rPr lang="sv-SE" dirty="0" smtClean="0">
                <a:solidFill>
                  <a:schemeClr val="tx2"/>
                </a:solidFill>
              </a:rPr>
            </a:br>
            <a:r>
              <a:rPr lang="sv-SE" dirty="0" smtClean="0">
                <a:solidFill>
                  <a:schemeClr val="tx2"/>
                </a:solidFill>
              </a:rPr>
              <a:t>gäller </a:t>
            </a:r>
            <a:r>
              <a:rPr lang="sv-SE" dirty="0">
                <a:solidFill>
                  <a:schemeClr val="tx2"/>
                </a:solidFill>
              </a:rPr>
              <a:t>fortfarande</a:t>
            </a:r>
          </a:p>
        </p:txBody>
      </p:sp>
      <p:sp>
        <p:nvSpPr>
          <p:cNvPr id="9" name="Platshållare för innehåll 8"/>
          <p:cNvSpPr>
            <a:spLocks noGrp="1"/>
          </p:cNvSpPr>
          <p:nvPr>
            <p:ph sz="half" idx="1"/>
          </p:nvPr>
        </p:nvSpPr>
        <p:spPr>
          <a:xfrm>
            <a:off x="910259" y="2185053"/>
            <a:ext cx="5769581" cy="5074311"/>
          </a:xfrm>
        </p:spPr>
        <p:txBody>
          <a:bodyPr/>
          <a:lstStyle/>
          <a:p>
            <a:pPr marL="342900" lvl="0" indent="-342900">
              <a:lnSpc>
                <a:spcPct val="100000"/>
              </a:lnSpc>
              <a:spcBef>
                <a:spcPts val="0"/>
              </a:spcBef>
            </a:pPr>
            <a:r>
              <a:rPr lang="sv-SE" sz="2000" dirty="0">
                <a:solidFill>
                  <a:srgbClr val="003366"/>
                </a:solidFill>
              </a:rPr>
              <a:t>OECD:s riktlinjer ger vägledning för hur armlängdsprincipen ska tillämpas - även under </a:t>
            </a:r>
            <a:r>
              <a:rPr lang="sv-SE" sz="2000" dirty="0" smtClean="0">
                <a:solidFill>
                  <a:srgbClr val="003366"/>
                </a:solidFill>
              </a:rPr>
              <a:t>pandemin.</a:t>
            </a:r>
          </a:p>
          <a:p>
            <a:pPr marL="342900" lvl="0" indent="-342900">
              <a:lnSpc>
                <a:spcPct val="100000"/>
              </a:lnSpc>
              <a:spcBef>
                <a:spcPts val="0"/>
              </a:spcBef>
            </a:pPr>
            <a:endParaRPr lang="sv-SE" sz="2000" dirty="0">
              <a:solidFill>
                <a:srgbClr val="003366"/>
              </a:solidFill>
            </a:endParaRPr>
          </a:p>
          <a:p>
            <a:pPr marL="342900" lvl="0" indent="-342900">
              <a:lnSpc>
                <a:spcPct val="100000"/>
              </a:lnSpc>
              <a:spcBef>
                <a:spcPts val="0"/>
              </a:spcBef>
            </a:pPr>
            <a:r>
              <a:rPr lang="sv-SE" sz="2000" dirty="0" smtClean="0">
                <a:solidFill>
                  <a:srgbClr val="003366"/>
                </a:solidFill>
              </a:rPr>
              <a:t>Ramverket </a:t>
            </a:r>
            <a:r>
              <a:rPr lang="sv-SE" sz="2000" dirty="0">
                <a:solidFill>
                  <a:srgbClr val="003366"/>
                </a:solidFill>
              </a:rPr>
              <a:t>för analys av risk (OECD TPG kapitel 1, avsnitt D.1.2.1) ska också användas för de risker som materialiseras på grund av Covid-19.</a:t>
            </a:r>
          </a:p>
          <a:p>
            <a:pPr marL="342900" lvl="0" indent="-342900">
              <a:lnSpc>
                <a:spcPct val="100000"/>
              </a:lnSpc>
              <a:spcBef>
                <a:spcPts val="0"/>
              </a:spcBef>
            </a:pPr>
            <a:endParaRPr lang="sv-SE" sz="800" dirty="0" smtClean="0">
              <a:solidFill>
                <a:schemeClr val="tx2"/>
              </a:solidFill>
            </a:endParaRPr>
          </a:p>
          <a:p>
            <a:pPr marL="0" indent="0">
              <a:buNone/>
            </a:pPr>
            <a:endParaRPr lang="sv-SE" sz="1600" dirty="0"/>
          </a:p>
        </p:txBody>
      </p:sp>
      <p:sp>
        <p:nvSpPr>
          <p:cNvPr id="11" name="Platshållare för text 10"/>
          <p:cNvSpPr>
            <a:spLocks noGrp="1"/>
          </p:cNvSpPr>
          <p:nvPr>
            <p:ph type="body" sz="quarter" idx="17"/>
          </p:nvPr>
        </p:nvSpPr>
        <p:spPr/>
        <p:txBody>
          <a:bodyPr/>
          <a:lstStyle/>
          <a:p>
            <a:endParaRPr lang="sv-SE" dirty="0"/>
          </a:p>
        </p:txBody>
      </p:sp>
      <p:sp>
        <p:nvSpPr>
          <p:cNvPr id="4" name="AutoShape 2" descr="File:Blank map of Europe cropped (blu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latshållare för bild 11"/>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03" r="12203"/>
          <a:stretch>
            <a:fillRect/>
          </a:stretch>
        </p:blipFill>
        <p:spPr>
          <a:xfrm>
            <a:off x="7015200" y="395416"/>
            <a:ext cx="5176800" cy="6593126"/>
          </a:xfrm>
        </p:spPr>
      </p:pic>
      <p:pic>
        <p:nvPicPr>
          <p:cNvPr id="8" name="Bil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0160" y="6181234"/>
            <a:ext cx="406400" cy="406400"/>
          </a:xfrm>
          <a:prstGeom prst="rect">
            <a:avLst/>
          </a:prstGeom>
        </p:spPr>
      </p:pic>
    </p:spTree>
    <p:extLst>
      <p:ext uri="{BB962C8B-B14F-4D97-AF65-F5344CB8AC3E}">
        <p14:creationId xmlns:p14="http://schemas.microsoft.com/office/powerpoint/2010/main" val="233709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7080" fill="hold"/>
                                        <p:tgtEl>
                                          <p:spTgt spid="8"/>
                                        </p:tgtEl>
                                      </p:cBhvr>
                                    </p:cmd>
                                  </p:childTnLst>
                                </p:cTn>
                              </p:par>
                            </p:childTnLst>
                          </p:cTn>
                        </p:par>
                      </p:childTnLst>
                    </p:cTn>
                  </p:par>
                </p:childTnLst>
              </p:cTn>
              <p:nextCondLst>
                <p:cond evt="onClick" delay="0">
                  <p:tgtEl>
                    <p:spTgt spid="8"/>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tema">
  <a:themeElements>
    <a:clrScheme name="SKV">
      <a:dk1>
        <a:sysClr val="windowText" lastClr="000000"/>
      </a:dk1>
      <a:lt1>
        <a:sysClr val="window" lastClr="FFFFFF"/>
      </a:lt1>
      <a:dk2>
        <a:srgbClr val="003366"/>
      </a:dk2>
      <a:lt2>
        <a:srgbClr val="FFCC00"/>
      </a:lt2>
      <a:accent1>
        <a:srgbClr val="8A7195"/>
      </a:accent1>
      <a:accent2>
        <a:srgbClr val="8BBEC8"/>
      </a:accent2>
      <a:accent3>
        <a:srgbClr val="DD9B36"/>
      </a:accent3>
      <a:accent4>
        <a:srgbClr val="A1C2E3"/>
      </a:accent4>
      <a:accent5>
        <a:srgbClr val="AE8453"/>
      </a:accent5>
      <a:accent6>
        <a:srgbClr val="168DC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tteverket widescreen.potx" id="{997610E8-FC4B-4108-B34C-B15BA6A31D34}" vid="{43DCB3EC-5597-44B0-AF0E-D0836E76F5E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871</TotalTime>
  <Words>1572</Words>
  <Application>Microsoft Office PowerPoint</Application>
  <PresentationFormat>Bredbild</PresentationFormat>
  <Paragraphs>68</Paragraphs>
  <Slides>6</Slides>
  <Notes>6</Notes>
  <HiddenSlides>0</HiddenSlides>
  <MMClips>6</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6</vt:i4>
      </vt:variant>
    </vt:vector>
  </HeadingPairs>
  <TitlesOfParts>
    <vt:vector size="9" baseType="lpstr">
      <vt:lpstr>Arial</vt:lpstr>
      <vt:lpstr>Calibri</vt:lpstr>
      <vt:lpstr>Office-tema</vt:lpstr>
      <vt:lpstr>Internprissättning och konsekvenserna av Covid-19</vt:lpstr>
      <vt:lpstr> Tre moduler med information om internprissättning och Covid-19.</vt:lpstr>
      <vt:lpstr>Nettomarginalmetoden (TNMM) </vt:lpstr>
      <vt:lpstr>Skillnader mellan olika geografiska marknaders särdrag</vt:lpstr>
      <vt:lpstr>Tidsaspekter</vt:lpstr>
      <vt:lpstr>Armlängdsprincipen  gäller fortfarande</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 information om internprissättning och Covid-19</dc:title>
  <dc:creator>Holger Gustafsson</dc:creator>
  <cp:lastModifiedBy>Mikael Hellqvist</cp:lastModifiedBy>
  <cp:revision>50</cp:revision>
  <dcterms:created xsi:type="dcterms:W3CDTF">2021-02-18T15:15:29Z</dcterms:created>
  <dcterms:modified xsi:type="dcterms:W3CDTF">2021-04-28T06:23:28Z</dcterms:modified>
</cp:coreProperties>
</file>