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70" r:id="rId3"/>
    <p:sldId id="272" r:id="rId4"/>
    <p:sldId id="274" r:id="rId5"/>
    <p:sldId id="275" r:id="rId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79" autoAdjust="0"/>
  </p:normalViewPr>
  <p:slideViewPr>
    <p:cSldViewPr snapToGrid="0">
      <p:cViewPr varScale="1">
        <p:scale>
          <a:sx n="111" d="100"/>
          <a:sy n="111" d="100"/>
        </p:scale>
        <p:origin x="510"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56A9A-9813-47B1-8379-9F2450990F09}" type="datetimeFigureOut">
              <a:rPr lang="sv-SE" smtClean="0"/>
              <a:t>2021-04-28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Sverige är ett populärt land för innovationer och de immateriella tillgångar som skapas är betydelsefulla för den svenska ekonomin. Dessa immateriella tillgångar kan inkludera patent, know-how, varumärken och licenser. Många företag i Sverige är involverade i skapande och utveckling av sådana tillgångar. Ofta sker detta i samverkan med företag utanför Sverige, antingen när det gäller att utveckla tillgångar eller för att exploatera dem</a:t>
            </a:r>
            <a:r>
              <a:rPr lang="sv-SE" dirty="0" smtClean="0"/>
              <a:t>.</a:t>
            </a:r>
          </a:p>
          <a:p>
            <a:endParaRPr lang="sv-SE" dirty="0"/>
          </a:p>
          <a:p>
            <a:r>
              <a:rPr lang="sv-SE" dirty="0"/>
              <a:t>När det sker koncerninterna transaktioner kopplade till immateriella tillgångar – överlåtelser eller upplåtelser – kan detta ge upphov till frågeställningar kring internprissättning</a:t>
            </a:r>
            <a:r>
              <a:rPr lang="sv-SE" dirty="0" smtClean="0"/>
              <a:t>.</a:t>
            </a:r>
          </a:p>
          <a:p>
            <a:endParaRPr lang="sv-SE" dirty="0"/>
          </a:p>
          <a:p>
            <a:r>
              <a:rPr lang="sv-SE" dirty="0"/>
              <a:t>De ekonomiska konsekvenserna av pandemin kan ha påverkat både användning och överlåtelser och/eller upplåtelser av immateriella tillgångar inom koncerner. Vi ska nu diskutera detta närmare.</a:t>
            </a:r>
          </a:p>
        </p:txBody>
      </p:sp>
      <p:sp>
        <p:nvSpPr>
          <p:cNvPr id="4" name="Platshållare för bildnummer 3"/>
          <p:cNvSpPr>
            <a:spLocks noGrp="1"/>
          </p:cNvSpPr>
          <p:nvPr>
            <p:ph type="sldNum" sz="quarter" idx="10"/>
          </p:nvPr>
        </p:nvSpPr>
        <p:spPr/>
        <p:txBody>
          <a:bodyPr/>
          <a:lstStyle/>
          <a:p>
            <a:fld id="{FE5C8991-D57F-4F57-99D8-D1041714389F}" type="slidenum">
              <a:rPr lang="sv-SE" smtClean="0"/>
              <a:t>1</a:t>
            </a:fld>
            <a:endParaRPr lang="sv-SE"/>
          </a:p>
        </p:txBody>
      </p:sp>
    </p:spTree>
    <p:extLst>
      <p:ext uri="{BB962C8B-B14F-4D97-AF65-F5344CB8AC3E}">
        <p14:creationId xmlns:p14="http://schemas.microsoft.com/office/powerpoint/2010/main" val="3628948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Eftersom alla frågeställningar inom internprissättningen inte berör </a:t>
            </a:r>
            <a:r>
              <a:rPr lang="sv-SE" u="sng" dirty="0"/>
              <a:t>samtliga</a:t>
            </a:r>
            <a:r>
              <a:rPr lang="sv-SE" dirty="0"/>
              <a:t> företag har vi valt att presentera några av frågeställningarna i separata moduler. </a:t>
            </a:r>
            <a:endParaRPr lang="sv-SE" dirty="0" smtClean="0"/>
          </a:p>
          <a:p>
            <a:endParaRPr lang="sv-SE" dirty="0"/>
          </a:p>
          <a:p>
            <a:r>
              <a:rPr lang="sv-SE" dirty="0"/>
              <a:t>I denna modul ska vi ta upp några frågor som kan uppkomma för internprissättning och Covid-19 och som rör immateriella tillgångar.</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a:p>
        </p:txBody>
      </p:sp>
    </p:spTree>
    <p:extLst>
      <p:ext uri="{BB962C8B-B14F-4D97-AF65-F5344CB8AC3E}">
        <p14:creationId xmlns:p14="http://schemas.microsoft.com/office/powerpoint/2010/main" val="400113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kan vara värt att notera att begreppet immateriella tillgångar inte nämns i OECD:s vägledning med anledning av Covid-19. Det är dock så att principerna i OECD:s riktlinjer, främst kapitel I, II och VI fortfarande är aktuella och ger vägledning för armlängdsprincipen även under pandemin</a:t>
            </a:r>
            <a:r>
              <a:rPr lang="sv-SE" dirty="0" smtClean="0"/>
              <a:t>.</a:t>
            </a:r>
          </a:p>
          <a:p>
            <a:endParaRPr lang="sv-SE" dirty="0"/>
          </a:p>
          <a:p>
            <a:r>
              <a:rPr lang="sv-SE" dirty="0"/>
              <a:t>Analyser av olika immateriella tillgångar (före, under och efter pandemin) </a:t>
            </a:r>
            <a:r>
              <a:rPr lang="sv-SE" dirty="0" smtClean="0"/>
              <a:t>för </a:t>
            </a:r>
            <a:r>
              <a:rPr lang="sv-SE" dirty="0"/>
              <a:t>tillämpningen av internprissättning ska även fortsättningsvis inkludera att:</a:t>
            </a:r>
          </a:p>
          <a:p>
            <a:pPr marL="171450" lvl="0" indent="-171450">
              <a:buFont typeface="Arial" panose="020B0604020202020204" pitchFamily="34" charset="0"/>
              <a:buChar char="•"/>
            </a:pPr>
            <a:r>
              <a:rPr lang="sv-SE" dirty="0"/>
              <a:t>Relevanta immateriella tillgångar identifieras och att man får en förståelse för hur de bidrar till värdeskapandet,</a:t>
            </a:r>
          </a:p>
          <a:p>
            <a:pPr marL="171450" lvl="0" indent="-171450">
              <a:buFont typeface="Arial" panose="020B0604020202020204" pitchFamily="34" charset="0"/>
              <a:buChar char="•"/>
            </a:pPr>
            <a:r>
              <a:rPr lang="sv-SE" dirty="0"/>
              <a:t>En noggrann analys av avtalsvillkoren – dessa utgör fortfarande utgångspunkten för varje analys av immateriella tillgångar,</a:t>
            </a:r>
          </a:p>
          <a:p>
            <a:pPr marL="171450" lvl="0" indent="-171450">
              <a:buFont typeface="Arial" panose="020B0604020202020204" pitchFamily="34" charset="0"/>
              <a:buChar char="•"/>
            </a:pPr>
            <a:r>
              <a:rPr lang="sv-SE" dirty="0"/>
              <a:t>En jämförelse av att avtalsvillkoren överensstämmer med parternas verkliga ageranden,</a:t>
            </a:r>
          </a:p>
          <a:p>
            <a:pPr marL="171450" lvl="0" indent="-171450">
              <a:buFont typeface="Arial" panose="020B0604020202020204" pitchFamily="34" charset="0"/>
              <a:buChar char="•"/>
            </a:pPr>
            <a:r>
              <a:rPr lang="sv-SE" dirty="0"/>
              <a:t>En undersökning av vilka funktioner som utförs och vilka risker som bärs av respektive part när det gäller utveckling, förbättring, underhåll, skydd och exploatering (DEMPE) av immateriella tillgångar.</a:t>
            </a:r>
          </a:p>
          <a:p>
            <a:endParaRPr lang="sv-SE" dirty="0" smtClean="0"/>
          </a:p>
          <a:p>
            <a:r>
              <a:rPr lang="sv-SE" dirty="0" smtClean="0"/>
              <a:t>Vi </a:t>
            </a:r>
            <a:r>
              <a:rPr lang="sv-SE" dirty="0"/>
              <a:t>ska ta upp två exempel för att belysa hur pandemin kan påverka. Båda exemplen kommer att behandla vilken information som kan behövas för att bedöma om armlängdsprincipen har följts.</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130804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Om ett företag drabbas av en nedgång i omsättning, vinster eller drabbas av ökande kostnader på grund av pandemin så kan det påverka dess möjligheter att betala en avtalad royalty.</a:t>
            </a:r>
          </a:p>
          <a:p>
            <a:r>
              <a:rPr lang="sv-SE" dirty="0"/>
              <a:t>En konsekvens av detta är att licenstagaren försöker nå en överenskommelse om att minska sina royaltybetalningar (exempelvis från 5 % till 3 %), eller att slippa betala royalty under en viss period eller att få anstånd med betalningarna. Detta kan ske genom att man:</a:t>
            </a:r>
          </a:p>
          <a:p>
            <a:pPr marL="171450" lvl="0" indent="-171450">
              <a:buFont typeface="Arial" panose="020B0604020202020204" pitchFamily="34" charset="0"/>
              <a:buChar char="•"/>
            </a:pPr>
            <a:r>
              <a:rPr lang="sv-SE" dirty="0"/>
              <a:t>Omförhandlar licensavtalets villkor,</a:t>
            </a:r>
          </a:p>
          <a:p>
            <a:pPr marL="171450" lvl="0" indent="-171450">
              <a:buFont typeface="Arial" panose="020B0604020202020204" pitchFamily="34" charset="0"/>
              <a:buChar char="•"/>
            </a:pPr>
            <a:r>
              <a:rPr lang="sv-SE" dirty="0"/>
              <a:t>Hänvisar till force majeure, eller</a:t>
            </a:r>
          </a:p>
          <a:p>
            <a:pPr marL="171450" lvl="0" indent="-171450">
              <a:buFont typeface="Arial" panose="020B0604020202020204" pitchFamily="34" charset="0"/>
              <a:buChar char="•"/>
            </a:pPr>
            <a:r>
              <a:rPr lang="sv-SE" dirty="0"/>
              <a:t>Når en muntlig överenskommelse.</a:t>
            </a:r>
          </a:p>
          <a:p>
            <a:r>
              <a:rPr lang="sv-SE" dirty="0"/>
              <a:t>När det finns en force majeure-klausul i licensavtalet bör man noga analysera villkoren för när denna kan aktualiseras. </a:t>
            </a:r>
            <a:r>
              <a:rPr lang="en-GB" dirty="0" err="1"/>
              <a:t>Detta</a:t>
            </a:r>
            <a:r>
              <a:rPr lang="en-GB" dirty="0"/>
              <a:t> </a:t>
            </a:r>
            <a:r>
              <a:rPr lang="en-GB" dirty="0" err="1"/>
              <a:t>beskrivs</a:t>
            </a:r>
            <a:r>
              <a:rPr lang="en-GB" dirty="0"/>
              <a:t> i </a:t>
            </a:r>
            <a:r>
              <a:rPr lang="en-GB" dirty="0" err="1"/>
              <a:t>punkt</a:t>
            </a:r>
            <a:r>
              <a:rPr lang="en-GB" dirty="0"/>
              <a:t> 55 i OECD:s </a:t>
            </a:r>
            <a:r>
              <a:rPr lang="en-GB" dirty="0" err="1"/>
              <a:t>vägledning</a:t>
            </a:r>
            <a:r>
              <a:rPr lang="en-GB" dirty="0"/>
              <a:t>.</a:t>
            </a:r>
            <a:endParaRPr lang="sv-SE" dirty="0"/>
          </a:p>
          <a:p>
            <a:r>
              <a:rPr lang="sv-SE" dirty="0"/>
              <a:t>Sådana ändringar påverkar resultaten för både licenstagare, som kan dra nytta genom lägre kostnader, och licensgivare som får lägre intäkter och vinster.</a:t>
            </a:r>
          </a:p>
          <a:p>
            <a:r>
              <a:rPr lang="sv-SE" dirty="0"/>
              <a:t>När detta sker kan företaget vid en utredning behöva förklara bland annat följande:</a:t>
            </a:r>
          </a:p>
          <a:p>
            <a:pPr marL="171450" lvl="0" indent="-171450">
              <a:buFont typeface="Arial" panose="020B0604020202020204" pitchFamily="34" charset="0"/>
              <a:buChar char="•"/>
            </a:pPr>
            <a:r>
              <a:rPr lang="sv-SE" dirty="0"/>
              <a:t>Har det varit någon ändring av de skriftliga avtalen, har någon av parterna hänvisat till force majeure eller är det fråga om ett muntligt avtal?</a:t>
            </a:r>
          </a:p>
          <a:p>
            <a:pPr marL="171450" lvl="0" indent="-171450">
              <a:buFont typeface="Arial" panose="020B0604020202020204" pitchFamily="34" charset="0"/>
              <a:buChar char="•"/>
            </a:pPr>
            <a:r>
              <a:rPr lang="sv-SE" dirty="0"/>
              <a:t>Vad styrker att det är Covid-19 som har medfört de förändrade ekonomiska förutsättningarna?</a:t>
            </a:r>
          </a:p>
          <a:p>
            <a:pPr marL="171450" lvl="0" indent="-171450">
              <a:buFont typeface="Arial" panose="020B0604020202020204" pitchFamily="34" charset="0"/>
              <a:buChar char="•"/>
            </a:pPr>
            <a:r>
              <a:rPr lang="sv-SE" dirty="0"/>
              <a:t>Vad styrker att oberoende parter agerar, eller skulle ha agerat, på motsvarande sätt (antingen genom att hänvisa till force majeure eller att omförhandla villkoren i avtalet)?</a:t>
            </a:r>
          </a:p>
          <a:p>
            <a:pPr marL="171450" lvl="0" indent="-171450">
              <a:buFont typeface="Arial" panose="020B0604020202020204" pitchFamily="34" charset="0"/>
              <a:buChar char="•"/>
            </a:pPr>
            <a:r>
              <a:rPr lang="sv-SE" dirty="0"/>
              <a:t>Vilken dokumentation finns som styrker att förändringen av royalty är korrekt (det vill säga en reviderad jämförbarhetsanalys</a:t>
            </a:r>
            <a:r>
              <a:rPr lang="sv-SE" dirty="0" smtClean="0"/>
              <a:t>)?</a:t>
            </a:r>
          </a:p>
          <a:p>
            <a:r>
              <a:rPr lang="sv-SE" dirty="0"/>
              <a:t>Detta är ingen uttömmande lista och också annan information kan vara till nytta beroende på omständigheterna i de enskilda fallen. Det kan ändå visa vilken information som underlättar för Skatteverket att bedöma om förändringarna med anledning av pandemin är i enlighet med armlängdsprincipen. </a:t>
            </a:r>
          </a:p>
          <a:p>
            <a:pPr lvl="0"/>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dirty="0"/>
          </a:p>
        </p:txBody>
      </p:sp>
    </p:spTree>
    <p:extLst>
      <p:ext uri="{BB962C8B-B14F-4D97-AF65-F5344CB8AC3E}">
        <p14:creationId xmlns:p14="http://schemas.microsoft.com/office/powerpoint/2010/main" val="3850819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immateriella tillgångar överlåts eller upplåts, oavsett om det är fråga om tillgångar såsom varumärken eller licensrättigheter, kan olika prismetoder användas för att bedöma prissättningen av tillgångarna. När jämförelsetransaktioner inte kan användas kan det också vara möjligt att använda värderingstekniker för att uppskatta armlängdsmässigt pris på överförda tillgångar. </a:t>
            </a:r>
          </a:p>
          <a:p>
            <a:r>
              <a:rPr lang="sv-SE" dirty="0"/>
              <a:t>Kostnadsbaserade värderingsmodeller är vanligtvis inte lämpliga att tillämpa . Därför används inte sällan inkomstbaserade värderingstekniker såsom diskonterad kassaflödesmetod, vilka nämns i OECD:s riktlinjer.</a:t>
            </a:r>
          </a:p>
          <a:p>
            <a:r>
              <a:rPr lang="sv-SE" dirty="0"/>
              <a:t>Inkomstbaserade värderingstekniker utgår ifrån förväntade framtida kassaflöden, och dessa kan påverkas av pandemin och de ekonomiska omständigheter som uppkommer på grund av pandemin. Av detta skäl kan värdet på tillgångarna påverkas av pandemin.</a:t>
            </a:r>
          </a:p>
          <a:p>
            <a:r>
              <a:rPr lang="sv-SE" dirty="0"/>
              <a:t>Observera att när tillgångar som redan har överlåtits eller upplåtits före pandemin och därefter får ett annat värde efter att pandemin slagit till är det viktigt att man inte tillämpar eftersyn. </a:t>
            </a:r>
            <a:r>
              <a:rPr lang="en-GB" dirty="0" err="1"/>
              <a:t>Detta</a:t>
            </a:r>
            <a:r>
              <a:rPr lang="en-GB" dirty="0"/>
              <a:t> </a:t>
            </a:r>
            <a:r>
              <a:rPr lang="en-GB" dirty="0" err="1"/>
              <a:t>beskrivs</a:t>
            </a:r>
            <a:r>
              <a:rPr lang="en-GB" dirty="0"/>
              <a:t> i OECD:s </a:t>
            </a:r>
            <a:r>
              <a:rPr lang="en-GB" dirty="0" err="1"/>
              <a:t>riktlinjer</a:t>
            </a:r>
            <a:r>
              <a:rPr lang="en-GB" dirty="0"/>
              <a:t> </a:t>
            </a:r>
            <a:r>
              <a:rPr lang="en-GB" dirty="0" err="1"/>
              <a:t>punkterna</a:t>
            </a:r>
            <a:r>
              <a:rPr lang="en-GB" dirty="0"/>
              <a:t> 3.74 </a:t>
            </a:r>
            <a:r>
              <a:rPr lang="en-GB" dirty="0" err="1"/>
              <a:t>och</a:t>
            </a:r>
            <a:r>
              <a:rPr lang="en-GB" dirty="0"/>
              <a:t> 6.69.</a:t>
            </a:r>
            <a:endParaRPr lang="sv-SE" dirty="0"/>
          </a:p>
          <a:p>
            <a:r>
              <a:rPr lang="sv-SE" dirty="0"/>
              <a:t>När externa jämförelsetransaktioner används som stöd för att ett pris är armlängdsmässigt  kan också dessa jämförelsetransaktioner ha påverkats av pandemin. Exempelvis kan den allmänna ekonomiska omständigheterna reducera prisnivåer eller påverka andra villkor för olika transaktioner.</a:t>
            </a:r>
          </a:p>
          <a:p>
            <a:r>
              <a:rPr lang="sv-SE" dirty="0"/>
              <a:t>Utifrån armlängdsprincipen är det viktigt att transaktioner som rör överföring av immateriella tillgångar är rationella från ett kommersiellt perspektiv och följer vad oberoende parter hade gjort under motsvarande omständigheter. Vid bedömningen av om prissättningen av immateriella tillgångar är armlängdmässig ska båda parternas perspektiv och bådas realistiska handlingsalternativ beaktas (se även riktlinjernas punkt 6.139). Detta skulle bland annat kunna medföra att en oberoende part inte skulle välja att avyttra en tillgång vid en viss tidpunkt om priset  vid denna tidpunkt har sjunkit kraftigt vilket medför att företaget inte skulle täcka sina kostnader men  företaget kan förväntas få ett högre pris i framtiden. </a:t>
            </a:r>
            <a:r>
              <a:rPr lang="sv-SE" i="1" dirty="0"/>
              <a:t>Detta om bolaget inte var tvingat att sälja av olika omständigheter.</a:t>
            </a:r>
            <a:endParaRPr lang="sv-SE" dirty="0"/>
          </a:p>
          <a:p>
            <a:r>
              <a:rPr lang="sv-SE" dirty="0"/>
              <a:t>I de fall immateriella tillgångar har överlåtits eller upplåtits mellan parter i intressegemenskap och transaktionen har påverkats av pandemin bör bolagen försäkra sig om de vid analysen av internprissättningen har den information som behövs för att göra bedömningen om prissättningen är armlängdsmässig.. Sådan information kan bland annat vara:</a:t>
            </a:r>
          </a:p>
          <a:p>
            <a:pPr marL="171450" lvl="0" indent="-171450">
              <a:buFont typeface="Arial" panose="020B0604020202020204" pitchFamily="34" charset="0"/>
              <a:buChar char="•"/>
            </a:pPr>
            <a:r>
              <a:rPr lang="sv-SE" dirty="0"/>
              <a:t>Beskrivningar av de skriftliga avtalen och andra villkor kopplade till transaktionen,</a:t>
            </a:r>
          </a:p>
          <a:p>
            <a:pPr marL="171450" lvl="0" indent="-171450">
              <a:buFont typeface="Arial" panose="020B0604020202020204" pitchFamily="34" charset="0"/>
              <a:buChar char="•"/>
            </a:pPr>
            <a:r>
              <a:rPr lang="sv-SE" dirty="0"/>
              <a:t>Information som styrker vilken effekt pandemin haft på priset och andra avtalsvillkor, </a:t>
            </a:r>
          </a:p>
          <a:p>
            <a:pPr marL="171450" lvl="0" indent="-171450">
              <a:buFont typeface="Arial" panose="020B0604020202020204" pitchFamily="34" charset="0"/>
              <a:buChar char="•"/>
            </a:pPr>
            <a:r>
              <a:rPr lang="sv-SE" dirty="0"/>
              <a:t>Analyser av samtliga parter som berörs av transaktionen som visar respektive parts perspektiv, deras realistiska handlingsalternativ, deras kommersiella skäl att ingå transaktionen samt huruvida de kunde genomdriva andra alternativ.</a:t>
            </a:r>
          </a:p>
          <a:p>
            <a:pPr marL="171450" lvl="0" indent="-171450">
              <a:buFont typeface="Arial" panose="020B0604020202020204" pitchFamily="34" charset="0"/>
              <a:buChar char="•"/>
            </a:pPr>
            <a:r>
              <a:rPr lang="sv-SE" dirty="0"/>
              <a:t>Information som styrker att oberoende parter agerar, eller skulle ha agerat, på samma sätt under samma omständigheter. Finns det uppgifter om att oberoende parter hade fattat motsvarande beslut rörande överlåtelser eller upplåtelser av immateriella tillgångar i motsvarande ekonomiska situation?</a:t>
            </a:r>
          </a:p>
          <a:p>
            <a:r>
              <a:rPr lang="sv-SE" dirty="0"/>
              <a:t>Detta är ingen uttömmande lista och också annan information som kan vara till nytta beroende på omständigheterna i de enskilda fallen. Det kan ändå visa vilken information som underlättar för Skatteverket vid en eventuell utredning att bedöma om förändringarna med anledning av pandemin är i enlighet med armlängdsprincipen. </a:t>
            </a:r>
          </a:p>
        </p:txBody>
      </p:sp>
      <p:sp>
        <p:nvSpPr>
          <p:cNvPr id="4" name="Platshållare för bildnummer 3"/>
          <p:cNvSpPr>
            <a:spLocks noGrp="1"/>
          </p:cNvSpPr>
          <p:nvPr>
            <p:ph type="sldNum" sz="quarter" idx="10"/>
          </p:nvPr>
        </p:nvSpPr>
        <p:spPr/>
        <p:txBody>
          <a:bodyPr/>
          <a:lstStyle/>
          <a:p>
            <a:fld id="{FE5C8991-D57F-4F57-99D8-D1041714389F}" type="slidenum">
              <a:rPr lang="sv-SE" smtClean="0"/>
              <a:t>5</a:t>
            </a:fld>
            <a:endParaRPr lang="sv-SE"/>
          </a:p>
        </p:txBody>
      </p:sp>
    </p:spTree>
    <p:extLst>
      <p:ext uri="{BB962C8B-B14F-4D97-AF65-F5344CB8AC3E}">
        <p14:creationId xmlns:p14="http://schemas.microsoft.com/office/powerpoint/2010/main" val="18067058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smtClean="0"/>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a:extLst>
              <a:ext uri="{FF2B5EF4-FFF2-40B4-BE49-F238E27FC236}">
                <a16:creationId xmlns:a16="http://schemas.microsoft.com/office/drawing/2014/main" id="{2DB899D5-D822-4871-8971-DF88C80BF5A3}"/>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F63F1D00-1D3E-4DFE-AF33-74782C820060}"/>
              </a:ext>
            </a:extLst>
          </p:cNvPr>
          <p:cNvSpPr>
            <a:spLocks noGrp="1"/>
          </p:cNvSpPr>
          <p:nvPr>
            <p:ph type="ftr" sz="quarter" idx="11"/>
          </p:nvPr>
        </p:nvSpPr>
        <p:spPr>
          <a:xfrm>
            <a:off x="1007999" y="6356349"/>
            <a:ext cx="7942623" cy="365125"/>
          </a:xfrm>
        </p:spPr>
        <p:txBody>
          <a:bodyPr/>
          <a:lstStyle/>
          <a:p>
            <a:endParaRPr lang="sv-SE"/>
          </a:p>
        </p:txBody>
      </p:sp>
      <p:sp>
        <p:nvSpPr>
          <p:cNvPr id="6" name="Platshållare för bildnummer 5">
            <a:extLst>
              <a:ext uri="{FF2B5EF4-FFF2-40B4-BE49-F238E27FC236}">
                <a16:creationId xmlns:a16="http://schemas.microsoft.com/office/drawing/2014/main" id="{77697EA8-1DDA-4FEA-9D88-06AE9FE1B6D7}"/>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9" name="Rektangel 8">
            <a:extLst>
              <a:ext uri="{FF2B5EF4-FFF2-40B4-BE49-F238E27FC236}">
                <a16:creationId xmlns:a16="http://schemas.microsoft.com/office/drawing/2014/main" id="{949B3399-2D2E-45AA-8053-3A625F95F58E}"/>
              </a:ext>
            </a:extLst>
          </p:cNvPr>
          <p:cNvSpPr/>
          <p:nvPr userDrawn="1"/>
        </p:nvSpPr>
        <p:spPr>
          <a:xfrm>
            <a:off x="7550642" y="0"/>
            <a:ext cx="3879372" cy="6870717"/>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3821"/>
              <a:gd name="connsiteX1" fmla="*/ 694386 w 3879359"/>
              <a:gd name="connsiteY1" fmla="*/ 0 h 6883821"/>
              <a:gd name="connsiteX2" fmla="*/ 3879359 w 3879359"/>
              <a:gd name="connsiteY2" fmla="*/ 4643505 h 6883821"/>
              <a:gd name="connsiteX3" fmla="*/ 3505334 w 3879359"/>
              <a:gd name="connsiteY3" fmla="*/ 6880403 h 6883821"/>
              <a:gd name="connsiteX4" fmla="*/ 1806933 w 3879359"/>
              <a:gd name="connsiteY4" fmla="*/ 6866989 h 6883821"/>
              <a:gd name="connsiteX5" fmla="*/ 2567457 w 3879359"/>
              <a:gd name="connsiteY5" fmla="*/ 4276724 h 6883821"/>
              <a:gd name="connsiteX6" fmla="*/ 0 w 3879359"/>
              <a:gd name="connsiteY6" fmla="*/ 0 h 6883821"/>
              <a:gd name="connsiteX0" fmla="*/ 0 w 3879359"/>
              <a:gd name="connsiteY0" fmla="*/ 0 h 6867027"/>
              <a:gd name="connsiteX1" fmla="*/ 694386 w 3879359"/>
              <a:gd name="connsiteY1" fmla="*/ 0 h 6867027"/>
              <a:gd name="connsiteX2" fmla="*/ 3879359 w 3879359"/>
              <a:gd name="connsiteY2" fmla="*/ 4643505 h 6867027"/>
              <a:gd name="connsiteX3" fmla="*/ 3505334 w 3879359"/>
              <a:gd name="connsiteY3" fmla="*/ 6861353 h 6867027"/>
              <a:gd name="connsiteX4" fmla="*/ 1806933 w 3879359"/>
              <a:gd name="connsiteY4" fmla="*/ 6866989 h 6867027"/>
              <a:gd name="connsiteX5" fmla="*/ 2567457 w 3879359"/>
              <a:gd name="connsiteY5" fmla="*/ 4276724 h 6867027"/>
              <a:gd name="connsiteX6" fmla="*/ 0 w 3879359"/>
              <a:gd name="connsiteY6" fmla="*/ 0 h 6867027"/>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72"/>
              <a:gd name="connsiteY0" fmla="*/ 0 h 6865609"/>
              <a:gd name="connsiteX1" fmla="*/ 694386 w 3879372"/>
              <a:gd name="connsiteY1" fmla="*/ 0 h 6865609"/>
              <a:gd name="connsiteX2" fmla="*/ 3879359 w 3879372"/>
              <a:gd name="connsiteY2" fmla="*/ 4643505 h 6865609"/>
              <a:gd name="connsiteX3" fmla="*/ 3505334 w 3879372"/>
              <a:gd name="connsiteY3" fmla="*/ 6861353 h 6865609"/>
              <a:gd name="connsiteX4" fmla="*/ 1797408 w 3879372"/>
              <a:gd name="connsiteY4" fmla="*/ 6857464 h 6865609"/>
              <a:gd name="connsiteX5" fmla="*/ 2567457 w 3879372"/>
              <a:gd name="connsiteY5" fmla="*/ 4276724 h 6865609"/>
              <a:gd name="connsiteX6" fmla="*/ 0 w 3879372"/>
              <a:gd name="connsiteY6" fmla="*/ 0 h 6865609"/>
              <a:gd name="connsiteX0" fmla="*/ 0 w 3879372"/>
              <a:gd name="connsiteY0" fmla="*/ 0 h 6870717"/>
              <a:gd name="connsiteX1" fmla="*/ 694386 w 3879372"/>
              <a:gd name="connsiteY1" fmla="*/ 0 h 6870717"/>
              <a:gd name="connsiteX2" fmla="*/ 3879359 w 3879372"/>
              <a:gd name="connsiteY2" fmla="*/ 4643505 h 6870717"/>
              <a:gd name="connsiteX3" fmla="*/ 3505334 w 3879372"/>
              <a:gd name="connsiteY3" fmla="*/ 6861353 h 6870717"/>
              <a:gd name="connsiteX4" fmla="*/ 1784156 w 3879372"/>
              <a:gd name="connsiteY4" fmla="*/ 6870717 h 6870717"/>
              <a:gd name="connsiteX5" fmla="*/ 2567457 w 3879372"/>
              <a:gd name="connsiteY5" fmla="*/ 4276724 h 6870717"/>
              <a:gd name="connsiteX6" fmla="*/ 0 w 3879372"/>
              <a:gd name="connsiteY6" fmla="*/ 0 h 687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372" h="6870717">
                <a:moveTo>
                  <a:pt x="0" y="0"/>
                </a:moveTo>
                <a:lnTo>
                  <a:pt x="694386" y="0"/>
                </a:lnTo>
                <a:cubicBezTo>
                  <a:pt x="1264746" y="226230"/>
                  <a:pt x="3864334" y="1859522"/>
                  <a:pt x="3879359" y="4643505"/>
                </a:cubicBezTo>
                <a:cubicBezTo>
                  <a:pt x="3882042" y="6084597"/>
                  <a:pt x="3492657" y="6877630"/>
                  <a:pt x="3505334" y="6861353"/>
                </a:cubicBezTo>
                <a:cubicBezTo>
                  <a:pt x="3101192" y="6876334"/>
                  <a:pt x="1807365" y="6859313"/>
                  <a:pt x="1784156" y="6870717"/>
                </a:cubicBezTo>
                <a:cubicBezTo>
                  <a:pt x="1785006" y="6841583"/>
                  <a:pt x="2543175" y="5791110"/>
                  <a:pt x="2567457" y="4276724"/>
                </a:cubicBezTo>
                <a:cubicBezTo>
                  <a:pt x="2629839" y="1076413"/>
                  <a:pt x="23253" y="30162"/>
                  <a:pt x="0" y="0"/>
                </a:cubicBez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8">
            <a:extLst>
              <a:ext uri="{FF2B5EF4-FFF2-40B4-BE49-F238E27FC236}">
                <a16:creationId xmlns:a16="http://schemas.microsoft.com/office/drawing/2014/main" id="{1A582CF7-6DFE-4BF9-B584-02019C3E738F}"/>
              </a:ext>
            </a:extLst>
          </p:cNvPr>
          <p:cNvSpPr/>
          <p:nvPr userDrawn="1"/>
        </p:nvSpPr>
        <p:spPr>
          <a:xfrm>
            <a:off x="9161313" y="1"/>
            <a:ext cx="3042544" cy="3152774"/>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1043"/>
              <a:gd name="connsiteX1" fmla="*/ 684861 w 3879359"/>
              <a:gd name="connsiteY1" fmla="*/ 9525 h 6881043"/>
              <a:gd name="connsiteX2" fmla="*/ 3879359 w 3879359"/>
              <a:gd name="connsiteY2" fmla="*/ 4643505 h 6881043"/>
              <a:gd name="connsiteX3" fmla="*/ 3505334 w 3879359"/>
              <a:gd name="connsiteY3" fmla="*/ 6880403 h 6881043"/>
              <a:gd name="connsiteX4" fmla="*/ 3015132 w 3879359"/>
              <a:gd name="connsiteY4" fmla="*/ 3143249 h 6881043"/>
              <a:gd name="connsiteX5" fmla="*/ 0 w 3879359"/>
              <a:gd name="connsiteY5" fmla="*/ 0 h 6881043"/>
              <a:gd name="connsiteX0" fmla="*/ 0 w 3505334"/>
              <a:gd name="connsiteY0" fmla="*/ 185300 h 7065810"/>
              <a:gd name="connsiteX1" fmla="*/ 684861 w 3505334"/>
              <a:gd name="connsiteY1" fmla="*/ 194825 h 7065810"/>
              <a:gd name="connsiteX2" fmla="*/ 3022109 w 3505334"/>
              <a:gd name="connsiteY2" fmla="*/ 1723655 h 7065810"/>
              <a:gd name="connsiteX3" fmla="*/ 3505334 w 3505334"/>
              <a:gd name="connsiteY3" fmla="*/ 7065703 h 7065810"/>
              <a:gd name="connsiteX4" fmla="*/ 3015132 w 3505334"/>
              <a:gd name="connsiteY4" fmla="*/ 3328549 h 7065810"/>
              <a:gd name="connsiteX5" fmla="*/ 0 w 3505334"/>
              <a:gd name="connsiteY5" fmla="*/ 185300 h 7065810"/>
              <a:gd name="connsiteX0" fmla="*/ 0 w 3505334"/>
              <a:gd name="connsiteY0" fmla="*/ 0 h 6880510"/>
              <a:gd name="connsiteX1" fmla="*/ 684861 w 3505334"/>
              <a:gd name="connsiteY1" fmla="*/ 9525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505334"/>
              <a:gd name="connsiteY0" fmla="*/ 19050 h 6899560"/>
              <a:gd name="connsiteX1" fmla="*/ 818211 w 3505334"/>
              <a:gd name="connsiteY1" fmla="*/ 0 h 6899560"/>
              <a:gd name="connsiteX2" fmla="*/ 3022109 w 3505334"/>
              <a:gd name="connsiteY2" fmla="*/ 1557405 h 6899560"/>
              <a:gd name="connsiteX3" fmla="*/ 3505334 w 3505334"/>
              <a:gd name="connsiteY3" fmla="*/ 6899453 h 6899560"/>
              <a:gd name="connsiteX4" fmla="*/ 3015132 w 3505334"/>
              <a:gd name="connsiteY4" fmla="*/ 3162299 h 6899560"/>
              <a:gd name="connsiteX5" fmla="*/ 0 w 3505334"/>
              <a:gd name="connsiteY5" fmla="*/ 19050 h 6899560"/>
              <a:gd name="connsiteX0" fmla="*/ 0 w 3505334"/>
              <a:gd name="connsiteY0" fmla="*/ 0 h 6880510"/>
              <a:gd name="connsiteX1" fmla="*/ 856311 w 3505334"/>
              <a:gd name="connsiteY1" fmla="*/ 0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344240"/>
              <a:gd name="connsiteY0" fmla="*/ 0 h 3175566"/>
              <a:gd name="connsiteX1" fmla="*/ 856311 w 3344240"/>
              <a:gd name="connsiteY1" fmla="*/ 0 h 3175566"/>
              <a:gd name="connsiteX2" fmla="*/ 3022109 w 3344240"/>
              <a:gd name="connsiteY2" fmla="*/ 1538355 h 3175566"/>
              <a:gd name="connsiteX3" fmla="*/ 3015132 w 3344240"/>
              <a:gd name="connsiteY3" fmla="*/ 3143249 h 3175566"/>
              <a:gd name="connsiteX4" fmla="*/ 0 w 3344240"/>
              <a:gd name="connsiteY4" fmla="*/ 0 h 3175566"/>
              <a:gd name="connsiteX0" fmla="*/ 0 w 3177933"/>
              <a:gd name="connsiteY0" fmla="*/ 0 h 3143249"/>
              <a:gd name="connsiteX1" fmla="*/ 856311 w 3177933"/>
              <a:gd name="connsiteY1" fmla="*/ 0 h 3143249"/>
              <a:gd name="connsiteX2" fmla="*/ 3022109 w 3177933"/>
              <a:gd name="connsiteY2" fmla="*/ 1538355 h 3143249"/>
              <a:gd name="connsiteX3" fmla="*/ 3015132 w 3177933"/>
              <a:gd name="connsiteY3" fmla="*/ 3143249 h 3143249"/>
              <a:gd name="connsiteX4" fmla="*/ 0 w 3177933"/>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4731"/>
              <a:gd name="connsiteY0" fmla="*/ 0 h 3152774"/>
              <a:gd name="connsiteX1" fmla="*/ 856311 w 3034731"/>
              <a:gd name="connsiteY1" fmla="*/ 0 h 3152774"/>
              <a:gd name="connsiteX2" fmla="*/ 3022109 w 3034731"/>
              <a:gd name="connsiteY2" fmla="*/ 1538355 h 3152774"/>
              <a:gd name="connsiteX3" fmla="*/ 3034182 w 3034731"/>
              <a:gd name="connsiteY3" fmla="*/ 3152774 h 3152774"/>
              <a:gd name="connsiteX4" fmla="*/ 0 w 3034731"/>
              <a:gd name="connsiteY4" fmla="*/ 0 h 3152774"/>
              <a:gd name="connsiteX0" fmla="*/ 0 w 3049737"/>
              <a:gd name="connsiteY0" fmla="*/ 0 h 3152774"/>
              <a:gd name="connsiteX1" fmla="*/ 856311 w 3049737"/>
              <a:gd name="connsiteY1" fmla="*/ 0 h 3152774"/>
              <a:gd name="connsiteX2" fmla="*/ 3041159 w 3049737"/>
              <a:gd name="connsiteY2" fmla="*/ 1538355 h 3152774"/>
              <a:gd name="connsiteX3" fmla="*/ 3034182 w 3049737"/>
              <a:gd name="connsiteY3" fmla="*/ 3152774 h 3152774"/>
              <a:gd name="connsiteX4" fmla="*/ 0 w 3049737"/>
              <a:gd name="connsiteY4" fmla="*/ 0 h 3152774"/>
              <a:gd name="connsiteX0" fmla="*/ 0 w 3042544"/>
              <a:gd name="connsiteY0" fmla="*/ 0 h 3152774"/>
              <a:gd name="connsiteX1" fmla="*/ 856311 w 3042544"/>
              <a:gd name="connsiteY1" fmla="*/ 0 h 3152774"/>
              <a:gd name="connsiteX2" fmla="*/ 3041159 w 3042544"/>
              <a:gd name="connsiteY2" fmla="*/ 1538355 h 3152774"/>
              <a:gd name="connsiteX3" fmla="*/ 3034182 w 3042544"/>
              <a:gd name="connsiteY3" fmla="*/ 3152774 h 3152774"/>
              <a:gd name="connsiteX4" fmla="*/ 0 w 3042544"/>
              <a:gd name="connsiteY4" fmla="*/ 0 h 315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44" h="3152774">
                <a:moveTo>
                  <a:pt x="0" y="0"/>
                </a:moveTo>
                <a:lnTo>
                  <a:pt x="856311" y="0"/>
                </a:lnTo>
                <a:cubicBezTo>
                  <a:pt x="1483821" y="283380"/>
                  <a:pt x="2407009" y="916547"/>
                  <a:pt x="3041159" y="1538355"/>
                </a:cubicBezTo>
                <a:cubicBezTo>
                  <a:pt x="3048538" y="2157480"/>
                  <a:pt x="3023517" y="2551916"/>
                  <a:pt x="3034182" y="3152774"/>
                </a:cubicBezTo>
                <a:cubicBezTo>
                  <a:pt x="2258364" y="971638"/>
                  <a:pt x="23253" y="30162"/>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solidFill>
            </a:endParaRPr>
          </a:p>
        </p:txBody>
      </p:sp>
      <p:pic>
        <p:nvPicPr>
          <p:cNvPr id="11" name="Bild 10">
            <a:extLst>
              <a:ext uri="{FF2B5EF4-FFF2-40B4-BE49-F238E27FC236}">
                <a16:creationId xmlns:a16="http://schemas.microsoft.com/office/drawing/2014/main" id="{939DC746-39CD-494A-BA5F-2182901E45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nittsrubrik alt. 2 med symbol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noAutofit/>
          </a:bodyPr>
          <a:lstStyle>
            <a:lvl1pPr>
              <a:defRPr sz="3200"/>
            </a:lvl1pPr>
          </a:lstStyle>
          <a:p>
            <a:r>
              <a:rPr lang="sv-SE" smtClean="0"/>
              <a:t>Klicka här för att ändra format</a:t>
            </a:r>
            <a:endParaRPr lang="sv-SE" dirty="0"/>
          </a:p>
        </p:txBody>
      </p:sp>
      <p:sp>
        <p:nvSpPr>
          <p:cNvPr id="4" name="Rektangel 3">
            <a:extLst>
              <a:ext uri="{FF2B5EF4-FFF2-40B4-BE49-F238E27FC236}">
                <a16:creationId xmlns:a16="http://schemas.microsoft.com/office/drawing/2014/main" id="{730923E6-61EF-4A3E-8BD8-D91CCD43239A}"/>
              </a:ext>
            </a:extLst>
          </p:cNvPr>
          <p:cNvSpPr/>
          <p:nvPr userDrawn="1"/>
        </p:nvSpPr>
        <p:spPr>
          <a:xfrm>
            <a:off x="0" y="0"/>
            <a:ext cx="12192000" cy="5589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 5">
            <a:extLst>
              <a:ext uri="{FF2B5EF4-FFF2-40B4-BE49-F238E27FC236}">
                <a16:creationId xmlns:a16="http://schemas.microsoft.com/office/drawing/2014/main" id="{C473C448-121B-4AEA-A44C-2271ECA2AABB}"/>
              </a:ext>
            </a:extLst>
          </p:cNvPr>
          <p:cNvSpPr>
            <a:spLocks noGrp="1"/>
          </p:cNvSpPr>
          <p:nvPr>
            <p:ph type="pic" sz="quarter" idx="10" hasCustomPrompt="1"/>
          </p:nvPr>
        </p:nvSpPr>
        <p:spPr>
          <a:xfrm>
            <a:off x="3359696" y="548680"/>
            <a:ext cx="5598560" cy="4608512"/>
          </a:xfrm>
        </p:spPr>
        <p:txBody>
          <a:bodyPr/>
          <a:lstStyle>
            <a:lvl1pPr>
              <a:defRPr/>
            </a:lvl1pPr>
          </a:lstStyle>
          <a:p>
            <a:r>
              <a:rPr lang="sv-SE" dirty="0"/>
              <a:t>Infoga bildsymbol från bildbanken</a:t>
            </a:r>
          </a:p>
        </p:txBody>
      </p:sp>
    </p:spTree>
    <p:extLst>
      <p:ext uri="{BB962C8B-B14F-4D97-AF65-F5344CB8AC3E}">
        <p14:creationId xmlns:p14="http://schemas.microsoft.com/office/powerpoint/2010/main" val="265245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rubrik alt. 3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lstStyle/>
          <a:p>
            <a:r>
              <a:rPr lang="sv-SE" smtClean="0"/>
              <a:t>Klicka här för att ändra format</a:t>
            </a:r>
            <a:endParaRPr lang="sv-SE"/>
          </a:p>
        </p:txBody>
      </p:sp>
      <p:sp>
        <p:nvSpPr>
          <p:cNvPr id="7" name="Platshållare för bild 6">
            <a:extLst>
              <a:ext uri="{FF2B5EF4-FFF2-40B4-BE49-F238E27FC236}">
                <a16:creationId xmlns:a16="http://schemas.microsoft.com/office/drawing/2014/main" id="{1BA7C1AB-ED5B-4BF5-8FDC-B156F0B86DFC}"/>
              </a:ext>
            </a:extLst>
          </p:cNvPr>
          <p:cNvSpPr>
            <a:spLocks noGrp="1"/>
          </p:cNvSpPr>
          <p:nvPr>
            <p:ph type="pic" sz="quarter" idx="10" hasCustomPrompt="1"/>
          </p:nvPr>
        </p:nvSpPr>
        <p:spPr>
          <a:xfrm>
            <a:off x="0" y="0"/>
            <a:ext cx="12199256" cy="558924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Tree>
    <p:extLst>
      <p:ext uri="{BB962C8B-B14F-4D97-AF65-F5344CB8AC3E}">
        <p14:creationId xmlns:p14="http://schemas.microsoft.com/office/powerpoint/2010/main" val="346295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1054579"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1026331" y="16200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701520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p:txBody>
          <a:bodyPr/>
          <a:lstStyle/>
          <a:p>
            <a:fld id="{C3CAB3A1-2D40-4BA9-A61B-AFD14D1D0A73}" type="datetimeFigureOut">
              <a:rPr lang="sv-SE" smtClean="0"/>
              <a:pPr/>
              <a:t>2021-04-28</a:t>
            </a:fld>
            <a:endParaRPr lang="sv-SE"/>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1993663" y="6356350"/>
            <a:ext cx="4072668"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p:txBody>
          <a:bodyPr/>
          <a:lstStyle/>
          <a:p>
            <a:fld id="{696A28D3-22CF-4FB0-80FD-EC473B325B38}" type="slidenum">
              <a:rPr lang="sv-SE" smtClean="0"/>
              <a:pPr/>
              <a:t>‹#›</a:t>
            </a:fld>
            <a:endParaRPr lang="sv-SE" dirty="0"/>
          </a:p>
        </p:txBody>
      </p:sp>
      <p:sp>
        <p:nvSpPr>
          <p:cNvPr id="12" name="Platshållare för text 12">
            <a:extLst>
              <a:ext uri="{FF2B5EF4-FFF2-40B4-BE49-F238E27FC236}">
                <a16:creationId xmlns:a16="http://schemas.microsoft.com/office/drawing/2014/main" id="{D49D233C-5797-43DF-9B05-2ED727715368}"/>
              </a:ext>
            </a:extLst>
          </p:cNvPr>
          <p:cNvSpPr>
            <a:spLocks noGrp="1"/>
          </p:cNvSpPr>
          <p:nvPr>
            <p:ph type="body" sz="quarter" idx="17"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Tree>
    <p:extLst>
      <p:ext uri="{BB962C8B-B14F-4D97-AF65-F5344CB8AC3E}">
        <p14:creationId xmlns:p14="http://schemas.microsoft.com/office/powerpoint/2010/main" val="111476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6135807"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6135806" y="16288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a:xfrm>
            <a:off x="6135806" y="6356347"/>
            <a:ext cx="910953" cy="365125"/>
          </a:xfrm>
        </p:spPr>
        <p:txBody>
          <a:bodyPr/>
          <a:lstStyle/>
          <a:p>
            <a:fld id="{C3CAB3A1-2D40-4BA9-A61B-AFD14D1D0A73}" type="datetimeFigureOut">
              <a:rPr lang="sv-SE" smtClean="0"/>
              <a:pPr/>
              <a:t>2021-04-28</a:t>
            </a:fld>
            <a:endParaRPr lang="sv-SE" dirty="0"/>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7046759" y="6356349"/>
            <a:ext cx="3077903"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a:xfrm>
            <a:off x="10222393" y="6356347"/>
            <a:ext cx="432742" cy="365125"/>
          </a:xfrm>
        </p:spPr>
        <p:txBody>
          <a:bodyPr/>
          <a:lstStyle>
            <a:lvl1pPr algn="r">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32919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a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24680" y="-27383"/>
            <a:ext cx="12216680" cy="688538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5" name="Platshållare för text 4">
            <a:extLst>
              <a:ext uri="{FF2B5EF4-FFF2-40B4-BE49-F238E27FC236}">
                <a16:creationId xmlns:a16="http://schemas.microsoft.com/office/drawing/2014/main" id="{269932A1-0A07-428E-A519-1FF9FB23F9F4}"/>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text 12">
            <a:extLst>
              <a:ext uri="{FF2B5EF4-FFF2-40B4-BE49-F238E27FC236}">
                <a16:creationId xmlns:a16="http://schemas.microsoft.com/office/drawing/2014/main" id="{EB454AA7-BBE5-4627-8DBF-CC15B788FB82}"/>
              </a:ext>
            </a:extLst>
          </p:cNvPr>
          <p:cNvSpPr>
            <a:spLocks noGrp="1"/>
          </p:cNvSpPr>
          <p:nvPr>
            <p:ph type="body" sz="quarter" idx="14"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
        <p:nvSpPr>
          <p:cNvPr id="2" name="Rubrik 1">
            <a:extLst>
              <a:ext uri="{FF2B5EF4-FFF2-40B4-BE49-F238E27FC236}">
                <a16:creationId xmlns:a16="http://schemas.microsoft.com/office/drawing/2014/main" id="{ADF76FBD-C707-49B5-87D5-847BD53A3A3B}"/>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94327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ul båge special">
    <p:spTree>
      <p:nvGrpSpPr>
        <p:cNvPr id="1" name=""/>
        <p:cNvGrpSpPr/>
        <p:nvPr/>
      </p:nvGrpSpPr>
      <p:grpSpPr>
        <a:xfrm>
          <a:off x="0" y="0"/>
          <a:ext cx="0" cy="0"/>
          <a:chOff x="0" y="0"/>
          <a:chExt cx="0" cy="0"/>
        </a:xfrm>
      </p:grpSpPr>
      <p:sp>
        <p:nvSpPr>
          <p:cNvPr id="6" name="Bild 3">
            <a:extLst>
              <a:ext uri="{FF2B5EF4-FFF2-40B4-BE49-F238E27FC236}">
                <a16:creationId xmlns:a16="http://schemas.microsoft.com/office/drawing/2014/main" id="{226445AD-7918-470F-B2F7-5D31B2BABD8F}"/>
              </a:ext>
            </a:extLst>
          </p:cNvPr>
          <p:cNvSpPr/>
          <p:nvPr/>
        </p:nvSpPr>
        <p:spPr>
          <a:xfrm>
            <a:off x="0" y="0"/>
            <a:ext cx="8801100" cy="6858000"/>
          </a:xfrm>
          <a:custGeom>
            <a:avLst/>
            <a:gdLst>
              <a:gd name="connsiteX0" fmla="*/ 8218170 w 8801100"/>
              <a:gd name="connsiteY0" fmla="*/ 6858000 h 6858000"/>
              <a:gd name="connsiteX1" fmla="*/ 0 w 8801100"/>
              <a:gd name="connsiteY1" fmla="*/ 6858000 h 6858000"/>
              <a:gd name="connsiteX2" fmla="*/ 0 w 8801100"/>
              <a:gd name="connsiteY2" fmla="*/ 0 h 6858000"/>
              <a:gd name="connsiteX3" fmla="*/ 8161656 w 8801100"/>
              <a:gd name="connsiteY3" fmla="*/ 0 h 6858000"/>
              <a:gd name="connsiteX4" fmla="*/ 8804910 w 8801100"/>
              <a:gd name="connsiteY4" fmla="*/ 3429000 h 6858000"/>
              <a:gd name="connsiteX5" fmla="*/ 8218170 w 88011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1100" h="6858000">
                <a:moveTo>
                  <a:pt x="8218170" y="6858000"/>
                </a:moveTo>
                <a:lnTo>
                  <a:pt x="0" y="6858000"/>
                </a:lnTo>
                <a:lnTo>
                  <a:pt x="0" y="0"/>
                </a:lnTo>
                <a:lnTo>
                  <a:pt x="8161656" y="0"/>
                </a:lnTo>
                <a:cubicBezTo>
                  <a:pt x="8161656" y="0"/>
                  <a:pt x="8804910" y="1645285"/>
                  <a:pt x="8804910" y="3429000"/>
                </a:cubicBezTo>
                <a:cubicBezTo>
                  <a:pt x="8805545" y="5099685"/>
                  <a:pt x="8218170" y="6858000"/>
                  <a:pt x="8218170" y="6858000"/>
                </a:cubicBezTo>
                <a:close/>
              </a:path>
            </a:pathLst>
          </a:custGeom>
          <a:solidFill>
            <a:schemeClr val="bg2"/>
          </a:solidFill>
          <a:ln w="6350" cap="flat">
            <a:noFill/>
            <a:prstDash val="solid"/>
            <a:miter/>
          </a:ln>
        </p:spPr>
        <p:txBody>
          <a:bodyPr rtlCol="0" anchor="ctr"/>
          <a:lstStyle/>
          <a:p>
            <a:endParaRPr lang="sv-SE"/>
          </a:p>
        </p:txBody>
      </p:sp>
      <p:sp>
        <p:nvSpPr>
          <p:cNvPr id="9" name="Platshållare för text 8">
            <a:extLst>
              <a:ext uri="{FF2B5EF4-FFF2-40B4-BE49-F238E27FC236}">
                <a16:creationId xmlns:a16="http://schemas.microsoft.com/office/drawing/2014/main" id="{0B9D807F-346C-42C2-ADD5-AB61F2461F52}"/>
              </a:ext>
            </a:extLst>
          </p:cNvPr>
          <p:cNvSpPr>
            <a:spLocks noGrp="1"/>
          </p:cNvSpPr>
          <p:nvPr>
            <p:ph type="body" sz="quarter" idx="10"/>
          </p:nvPr>
        </p:nvSpPr>
        <p:spPr>
          <a:xfrm>
            <a:off x="1008000" y="1511301"/>
            <a:ext cx="6717743" cy="464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Rubrik 1">
            <a:extLst>
              <a:ext uri="{FF2B5EF4-FFF2-40B4-BE49-F238E27FC236}">
                <a16:creationId xmlns:a16="http://schemas.microsoft.com/office/drawing/2014/main" id="{AFBAF834-14F0-46D4-B2CF-3C8FD3663490}"/>
              </a:ext>
            </a:extLst>
          </p:cNvPr>
          <p:cNvSpPr>
            <a:spLocks noGrp="1"/>
          </p:cNvSpPr>
          <p:nvPr>
            <p:ph type="title"/>
          </p:nvPr>
        </p:nvSpPr>
        <p:spPr>
          <a:xfrm>
            <a:off x="1008000" y="509388"/>
            <a:ext cx="6717743" cy="720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501630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AE9D7D4-CF7B-4CB6-B575-673DB9EC730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4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sp>
        <p:nvSpPr>
          <p:cNvPr id="10" name="Rektangel 9">
            <a:extLst>
              <a:ext uri="{FF2B5EF4-FFF2-40B4-BE49-F238E27FC236}">
                <a16:creationId xmlns:a16="http://schemas.microsoft.com/office/drawing/2014/main" id="{E48F43F3-8725-4978-AD0F-851BF84E9977}"/>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5B0D707-3061-4AD5-984C-9C10D779A269}"/>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smtClean="0"/>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Rubrikbild alt.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8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pic>
        <p:nvPicPr>
          <p:cNvPr id="14" name="Bild 13">
            <a:extLst>
              <a:ext uri="{FF2B5EF4-FFF2-40B4-BE49-F238E27FC236}">
                <a16:creationId xmlns:a16="http://schemas.microsoft.com/office/drawing/2014/main" id="{3362D2E0-5466-47B8-B8DE-2C325B785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
        <p:nvSpPr>
          <p:cNvPr id="18" name="Frihandsfigur: Form 17">
            <a:extLst>
              <a:ext uri="{FF2B5EF4-FFF2-40B4-BE49-F238E27FC236}">
                <a16:creationId xmlns:a16="http://schemas.microsoft.com/office/drawing/2014/main" id="{E67B33AE-D2CE-4C7C-9E35-D26FA53F1940}"/>
              </a:ext>
            </a:extLst>
          </p:cNvPr>
          <p:cNvSpPr/>
          <p:nvPr/>
        </p:nvSpPr>
        <p:spPr>
          <a:xfrm>
            <a:off x="9918700" y="0"/>
            <a:ext cx="2279650" cy="4527550"/>
          </a:xfrm>
          <a:custGeom>
            <a:avLst/>
            <a:gdLst>
              <a:gd name="connsiteX0" fmla="*/ 0 w 2279650"/>
              <a:gd name="connsiteY0" fmla="*/ 0 h 4527550"/>
              <a:gd name="connsiteX1" fmla="*/ 2273300 w 2279650"/>
              <a:gd name="connsiteY1" fmla="*/ 4527550 h 4527550"/>
              <a:gd name="connsiteX2" fmla="*/ 2279650 w 2279650"/>
              <a:gd name="connsiteY2" fmla="*/ 0 h 4527550"/>
              <a:gd name="connsiteX3" fmla="*/ 0 w 2279650"/>
              <a:gd name="connsiteY3" fmla="*/ 0 h 4527550"/>
            </a:gdLst>
            <a:ahLst/>
            <a:cxnLst>
              <a:cxn ang="0">
                <a:pos x="connsiteX0" y="connsiteY0"/>
              </a:cxn>
              <a:cxn ang="0">
                <a:pos x="connsiteX1" y="connsiteY1"/>
              </a:cxn>
              <a:cxn ang="0">
                <a:pos x="connsiteX2" y="connsiteY2"/>
              </a:cxn>
              <a:cxn ang="0">
                <a:pos x="connsiteX3" y="connsiteY3"/>
              </a:cxn>
            </a:cxnLst>
            <a:rect l="l" t="t" r="r" b="b"/>
            <a:pathLst>
              <a:path w="2279650" h="4527550">
                <a:moveTo>
                  <a:pt x="0" y="0"/>
                </a:moveTo>
                <a:cubicBezTo>
                  <a:pt x="0" y="0"/>
                  <a:pt x="1752600" y="3162300"/>
                  <a:pt x="2273300" y="4527550"/>
                </a:cubicBezTo>
                <a:lnTo>
                  <a:pt x="2279650" y="0"/>
                </a:lnTo>
                <a:lnTo>
                  <a:pt x="0" y="0"/>
                </a:lnTo>
                <a:close/>
              </a:path>
            </a:pathLst>
          </a:custGeom>
          <a:solidFill>
            <a:srgbClr val="FFCC00"/>
          </a:solidFill>
          <a:ln w="635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48039F6A-5BE8-4782-AC82-556D665F49CD}"/>
              </a:ext>
            </a:extLst>
          </p:cNvPr>
          <p:cNvSpPr/>
          <p:nvPr/>
        </p:nvSpPr>
        <p:spPr>
          <a:xfrm>
            <a:off x="0" y="1949450"/>
            <a:ext cx="2063750" cy="4908550"/>
          </a:xfrm>
          <a:custGeom>
            <a:avLst/>
            <a:gdLst>
              <a:gd name="connsiteX0" fmla="*/ 0 w 2063750"/>
              <a:gd name="connsiteY0" fmla="*/ 0 h 4908550"/>
              <a:gd name="connsiteX1" fmla="*/ 2063750 w 2063750"/>
              <a:gd name="connsiteY1" fmla="*/ 4908550 h 4908550"/>
              <a:gd name="connsiteX2" fmla="*/ 0 w 2063750"/>
              <a:gd name="connsiteY2" fmla="*/ 4908550 h 4908550"/>
              <a:gd name="connsiteX3" fmla="*/ 0 w 2063750"/>
              <a:gd name="connsiteY3" fmla="*/ 0 h 4908550"/>
            </a:gdLst>
            <a:ahLst/>
            <a:cxnLst>
              <a:cxn ang="0">
                <a:pos x="connsiteX0" y="connsiteY0"/>
              </a:cxn>
              <a:cxn ang="0">
                <a:pos x="connsiteX1" y="connsiteY1"/>
              </a:cxn>
              <a:cxn ang="0">
                <a:pos x="connsiteX2" y="connsiteY2"/>
              </a:cxn>
              <a:cxn ang="0">
                <a:pos x="connsiteX3" y="connsiteY3"/>
              </a:cxn>
            </a:cxnLst>
            <a:rect l="l" t="t" r="r" b="b"/>
            <a:pathLst>
              <a:path w="2063750" h="4908550">
                <a:moveTo>
                  <a:pt x="0" y="0"/>
                </a:moveTo>
                <a:cubicBezTo>
                  <a:pt x="0" y="0"/>
                  <a:pt x="1276350" y="2482850"/>
                  <a:pt x="2063750" y="4908550"/>
                </a:cubicBezTo>
                <a:lnTo>
                  <a:pt x="0" y="4908550"/>
                </a:lnTo>
                <a:lnTo>
                  <a:pt x="0" y="0"/>
                </a:lnTo>
                <a:close/>
              </a:path>
            </a:pathLst>
          </a:custGeom>
          <a:solidFill>
            <a:srgbClr val="003366"/>
          </a:solidFill>
          <a:ln w="6350" cap="flat">
            <a:noFill/>
            <a:prstDash val="solid"/>
            <a:miter/>
          </a:ln>
        </p:spPr>
        <p:txBody>
          <a:bodyPr rtlCol="0" anchor="ctr"/>
          <a:lstStyle/>
          <a:p>
            <a:endParaRPr lang="sv-SE"/>
          </a:p>
        </p:txBody>
      </p:sp>
    </p:spTree>
    <p:extLst>
      <p:ext uri="{BB962C8B-B14F-4D97-AF65-F5344CB8AC3E}">
        <p14:creationId xmlns:p14="http://schemas.microsoft.com/office/powerpoint/2010/main" val="47716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bild alt. 3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345ECBA9-F164-4AB7-BFDD-AB09F701849C}"/>
              </a:ext>
            </a:extLst>
          </p:cNvPr>
          <p:cNvSpPr>
            <a:spLocks noGrp="1"/>
          </p:cNvSpPr>
          <p:nvPr>
            <p:ph type="pic" sz="quarter" idx="13" hasCustomPrompt="1"/>
          </p:nvPr>
        </p:nvSpPr>
        <p:spPr>
          <a:xfrm>
            <a:off x="180000" y="1701694"/>
            <a:ext cx="11832000" cy="5158800"/>
          </a:xfrm>
        </p:spPr>
        <p:txBody>
          <a:bodyPr/>
          <a:lstStyle>
            <a:lvl1pPr>
              <a:defRPr/>
            </a:lvl1pPr>
          </a:lstStyle>
          <a:p>
            <a:r>
              <a:rPr lang="sv-SE" dirty="0"/>
              <a:t>Infoga bild från Bildbanken</a:t>
            </a:r>
          </a:p>
        </p:txBody>
      </p:sp>
      <p:sp>
        <p:nvSpPr>
          <p:cNvPr id="3" name="Platshållare för datum 2">
            <a:extLst>
              <a:ext uri="{FF2B5EF4-FFF2-40B4-BE49-F238E27FC236}">
                <a16:creationId xmlns:a16="http://schemas.microsoft.com/office/drawing/2014/main" id="{AC7ED846-FB07-41D2-803C-7B7EE2458BA9}"/>
              </a:ext>
            </a:extLst>
          </p:cNvPr>
          <p:cNvSpPr>
            <a:spLocks noGrp="1"/>
          </p:cNvSpPr>
          <p:nvPr>
            <p:ph type="dt" sz="half" idx="10"/>
          </p:nvPr>
        </p:nvSpPr>
        <p:spPr>
          <a:xfrm>
            <a:off x="10585696" y="140048"/>
            <a:ext cx="1415322" cy="301647"/>
          </a:xfrm>
        </p:spPr>
        <p:txBody>
          <a:bodyPr/>
          <a:lstStyle>
            <a:lvl1pPr algn="r">
              <a:defRPr sz="1500">
                <a:solidFill>
                  <a:schemeClr val="tx1"/>
                </a:solidFill>
              </a:defRPr>
            </a:lvl1pPr>
          </a:lstStyle>
          <a:p>
            <a:fld id="{C3CAB3A1-2D40-4BA9-A61B-AFD14D1D0A73}" type="datetimeFigureOut">
              <a:rPr lang="sv-SE" smtClean="0"/>
              <a:pPr/>
              <a:t>2021-04-28</a:t>
            </a:fld>
            <a:endParaRPr lang="sv-SE" dirty="0"/>
          </a:p>
        </p:txBody>
      </p:sp>
      <p:sp>
        <p:nvSpPr>
          <p:cNvPr id="4" name="Platshållare för sidfot 3">
            <a:extLst>
              <a:ext uri="{FF2B5EF4-FFF2-40B4-BE49-F238E27FC236}">
                <a16:creationId xmlns:a16="http://schemas.microsoft.com/office/drawing/2014/main" id="{06FB8DC0-4468-4824-AF92-2ADA986B4E21}"/>
              </a:ext>
            </a:extLst>
          </p:cNvPr>
          <p:cNvSpPr>
            <a:spLocks noGrp="1"/>
          </p:cNvSpPr>
          <p:nvPr>
            <p:ph type="ftr" sz="quarter" idx="11"/>
          </p:nvPr>
        </p:nvSpPr>
        <p:spPr>
          <a:xfrm>
            <a:off x="3541487" y="6912768"/>
            <a:ext cx="8315153" cy="45719"/>
          </a:xfrm>
        </p:spPr>
        <p:txBody>
          <a:bodyPr/>
          <a:lstStyle>
            <a:lvl1pPr>
              <a:defRPr sz="100">
                <a:solidFill>
                  <a:srgbClr val="E6E6E6"/>
                </a:solidFill>
              </a:defRPr>
            </a:lvl1pPr>
          </a:lstStyle>
          <a:p>
            <a:endParaRPr lang="sv-SE" dirty="0"/>
          </a:p>
        </p:txBody>
      </p:sp>
      <p:sp>
        <p:nvSpPr>
          <p:cNvPr id="5" name="Platshållare för bildnummer 4">
            <a:extLst>
              <a:ext uri="{FF2B5EF4-FFF2-40B4-BE49-F238E27FC236}">
                <a16:creationId xmlns:a16="http://schemas.microsoft.com/office/drawing/2014/main" id="{C70FAC23-DF2C-4B50-AECF-7A632A884B16}"/>
              </a:ext>
            </a:extLst>
          </p:cNvPr>
          <p:cNvSpPr>
            <a:spLocks noGrp="1"/>
          </p:cNvSpPr>
          <p:nvPr>
            <p:ph type="sldNum" sz="quarter" idx="12"/>
          </p:nvPr>
        </p:nvSpPr>
        <p:spPr>
          <a:xfrm>
            <a:off x="335360" y="6917719"/>
            <a:ext cx="432742" cy="45719"/>
          </a:xfrm>
        </p:spPr>
        <p:txBody>
          <a:bodyPr/>
          <a:lstStyle>
            <a:lvl1pPr>
              <a:defRPr sz="100">
                <a:solidFill>
                  <a:srgbClr val="E6E6E6"/>
                </a:solidFill>
              </a:defRPr>
            </a:lvl1pPr>
          </a:lstStyle>
          <a:p>
            <a:fld id="{696A28D3-22CF-4FB0-80FD-EC473B325B38}" type="slidenum">
              <a:rPr lang="sv-SE" smtClean="0"/>
              <a:pPr/>
              <a:t>‹#›</a:t>
            </a:fld>
            <a:endParaRPr lang="sv-SE" dirty="0"/>
          </a:p>
        </p:txBody>
      </p:sp>
      <p:sp>
        <p:nvSpPr>
          <p:cNvPr id="6" name="Underrubrik 2">
            <a:extLst>
              <a:ext uri="{FF2B5EF4-FFF2-40B4-BE49-F238E27FC236}">
                <a16:creationId xmlns:a16="http://schemas.microsoft.com/office/drawing/2014/main" id="{C31B49F8-8337-4A63-B860-74D97A487F19}"/>
              </a:ext>
            </a:extLst>
          </p:cNvPr>
          <p:cNvSpPr>
            <a:spLocks noGrp="1"/>
          </p:cNvSpPr>
          <p:nvPr>
            <p:ph type="subTitle" idx="1"/>
          </p:nvPr>
        </p:nvSpPr>
        <p:spPr>
          <a:xfrm>
            <a:off x="2580816" y="1239848"/>
            <a:ext cx="8697541" cy="32754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12" name="Rektangel 11">
            <a:extLst>
              <a:ext uri="{FF2B5EF4-FFF2-40B4-BE49-F238E27FC236}">
                <a16:creationId xmlns:a16="http://schemas.microsoft.com/office/drawing/2014/main" id="{46118340-7EF5-42F4-A242-D782504F7144}"/>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24C8B542-A767-4C85-B7D6-B6E2D160FA45}"/>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7793906D-44A5-480D-B05E-367ECCBA2C57}"/>
              </a:ext>
            </a:extLst>
          </p:cNvPr>
          <p:cNvSpPr>
            <a:spLocks noGrp="1"/>
          </p:cNvSpPr>
          <p:nvPr>
            <p:ph type="title"/>
          </p:nvPr>
        </p:nvSpPr>
        <p:spPr>
          <a:xfrm>
            <a:off x="2580815" y="509388"/>
            <a:ext cx="8697541" cy="730460"/>
          </a:xfrm>
        </p:spPr>
        <p:txBody>
          <a:bodyPr>
            <a:noAutofit/>
          </a:bodyPr>
          <a:lstStyle>
            <a:lvl1pPr>
              <a:defRPr sz="3800"/>
            </a:lvl1pPr>
          </a:lstStyle>
          <a:p>
            <a:r>
              <a:rPr lang="sv-SE" smtClean="0"/>
              <a:t>Klicka här för att ändra format</a:t>
            </a:r>
            <a:endParaRPr lang="sv-SE"/>
          </a:p>
        </p:txBody>
      </p:sp>
      <p:pic>
        <p:nvPicPr>
          <p:cNvPr id="15" name="Bild 14">
            <a:extLst>
              <a:ext uri="{FF2B5EF4-FFF2-40B4-BE49-F238E27FC236}">
                <a16:creationId xmlns:a16="http://schemas.microsoft.com/office/drawing/2014/main" id="{2E5D3818-F80C-4A2D-A385-2DDFFE645F0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154695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1007999" y="6356349"/>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1993663" y="6356349"/>
            <a:ext cx="8903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335360" y="6356348"/>
            <a:ext cx="432742" cy="365125"/>
          </a:xfrm>
          <a:prstGeom prst="rect">
            <a:avLst/>
          </a:prstGeom>
        </p:spPr>
        <p:txBody>
          <a:bodyPr vert="horz" lIns="91440" tIns="45720" rIns="91440" bIns="45720" rtlCol="0" anchor="ctr"/>
          <a:lstStyle>
            <a:lvl1pPr algn="l">
              <a:defRPr sz="1000">
                <a:solidFill>
                  <a:schemeClr val="tx1"/>
                </a:solidFill>
              </a:defRPr>
            </a:lvl1pPr>
          </a:lstStyle>
          <a:p>
            <a:fld id="{696A28D3-22CF-4FB0-80FD-EC473B325B38}" type="slidenum">
              <a:rPr lang="sv-SE" smtClean="0"/>
              <a:pPr/>
              <a:t>‹#›</a:t>
            </a:fld>
            <a:endParaRPr lang="sv-SE" dirty="0"/>
          </a:p>
        </p:txBody>
      </p:sp>
      <p:pic>
        <p:nvPicPr>
          <p:cNvPr id="8" name="Bild 7">
            <a:extLst>
              <a:ext uri="{FF2B5EF4-FFF2-40B4-BE49-F238E27FC236}">
                <a16:creationId xmlns:a16="http://schemas.microsoft.com/office/drawing/2014/main" id="{C5D8D481-F981-4482-9E10-2ACF3BCCA3E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1136560" y="5873046"/>
            <a:ext cx="720080" cy="720080"/>
          </a:xfrm>
          <a:prstGeom prst="rect">
            <a:avLst/>
          </a:prstGeom>
        </p:spPr>
      </p:pic>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56" r:id="rId9"/>
    <p:sldLayoutId id="2147483658" r:id="rId10"/>
    <p:sldLayoutId id="2147483657" r:id="rId11"/>
    <p:sldLayoutId id="2147483659" r:id="rId12"/>
    <p:sldLayoutId id="2147483660" r:id="rId13"/>
    <p:sldLayoutId id="2147483661" r:id="rId14"/>
    <p:sldLayoutId id="2147483662" r:id="rId15"/>
    <p:sldLayoutId id="2147483664"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48000" indent="-32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F6FF70A-F9E1-4EFE-A4EE-03F1F7BD5111}"/>
              </a:ext>
            </a:extLst>
          </p:cNvPr>
          <p:cNvSpPr>
            <a:spLocks noGrp="1"/>
          </p:cNvSpPr>
          <p:nvPr>
            <p:ph type="ctrTitle"/>
          </p:nvPr>
        </p:nvSpPr>
        <p:spPr/>
        <p:txBody>
          <a:bodyPr/>
          <a:lstStyle/>
          <a:p>
            <a:r>
              <a:rPr lang="sv-SE" sz="3200" dirty="0"/>
              <a:t>Internprissättning och konsekvenserna av Covid-19</a:t>
            </a:r>
          </a:p>
        </p:txBody>
      </p:sp>
      <p:pic>
        <p:nvPicPr>
          <p:cNvPr id="3" name="Bil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9018" y="5793509"/>
            <a:ext cx="406400" cy="406400"/>
          </a:xfrm>
          <a:prstGeom prst="rect">
            <a:avLst/>
          </a:prstGeom>
        </p:spPr>
      </p:pic>
    </p:spTree>
    <p:extLst>
      <p:ext uri="{BB962C8B-B14F-4D97-AF65-F5344CB8AC3E}">
        <p14:creationId xmlns:p14="http://schemas.microsoft.com/office/powerpoint/2010/main" val="238938404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003963" y="2091384"/>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Övergripande information om OECD:s vägledning med anledning av Covid-19</a:t>
            </a:r>
          </a:p>
        </p:txBody>
      </p:sp>
      <p:sp>
        <p:nvSpPr>
          <p:cNvPr id="6" name="Rektangel 5"/>
          <p:cNvSpPr/>
          <p:nvPr/>
        </p:nvSpPr>
        <p:spPr>
          <a:xfrm>
            <a:off x="6244813"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vid prissättning av immateriella tillgångar</a:t>
            </a:r>
          </a:p>
        </p:txBody>
      </p:sp>
      <p:sp>
        <p:nvSpPr>
          <p:cNvPr id="7" name="Rektangel 6"/>
          <p:cNvSpPr/>
          <p:nvPr/>
        </p:nvSpPr>
        <p:spPr>
          <a:xfrm>
            <a:off x="1693334"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för koncernbolag med få funktioner och lägre nivå av risker</a:t>
            </a:r>
          </a:p>
        </p:txBody>
      </p:sp>
      <p:sp>
        <p:nvSpPr>
          <p:cNvPr id="8" name="Rubrik 4"/>
          <p:cNvSpPr>
            <a:spLocks noGrp="1"/>
          </p:cNvSpPr>
          <p:nvPr>
            <p:ph type="title"/>
          </p:nvPr>
        </p:nvSpPr>
        <p:spPr>
          <a:xfrm>
            <a:off x="2840659" y="753415"/>
            <a:ext cx="6529119" cy="894763"/>
          </a:xfrm>
        </p:spPr>
        <p:txBody>
          <a:bodyPr/>
          <a:lstStyle/>
          <a:p>
            <a:pPr marL="0" indent="0"/>
            <a:r>
              <a:rPr lang="sv-SE" dirty="0" smtClean="0">
                <a:solidFill>
                  <a:schemeClr val="tx2"/>
                </a:solidFill>
              </a:rPr>
              <a:t/>
            </a:r>
            <a:br>
              <a:rPr lang="sv-SE" dirty="0" smtClean="0">
                <a:solidFill>
                  <a:schemeClr val="tx2"/>
                </a:solidFill>
              </a:rPr>
            </a:br>
            <a:r>
              <a:rPr lang="sv-SE" dirty="0" smtClean="0">
                <a:solidFill>
                  <a:schemeClr val="tx2"/>
                </a:solidFill>
              </a:rPr>
              <a:t>Tre </a:t>
            </a:r>
            <a:r>
              <a:rPr lang="sv-SE" dirty="0">
                <a:solidFill>
                  <a:schemeClr val="tx2"/>
                </a:solidFill>
              </a:rPr>
              <a:t>moduler med information om </a:t>
            </a:r>
            <a:r>
              <a:rPr lang="sv-SE" dirty="0" smtClean="0">
                <a:solidFill>
                  <a:schemeClr val="tx2"/>
                </a:solidFill>
              </a:rPr>
              <a:t>internprissättning </a:t>
            </a:r>
            <a:r>
              <a:rPr lang="sv-SE" dirty="0">
                <a:solidFill>
                  <a:schemeClr val="tx2"/>
                </a:solidFill>
              </a:rPr>
              <a:t>och </a:t>
            </a:r>
            <a:r>
              <a:rPr lang="sv-SE" dirty="0" smtClean="0">
                <a:solidFill>
                  <a:schemeClr val="tx2"/>
                </a:solidFill>
              </a:rPr>
              <a:t>Covid-19.</a:t>
            </a:r>
            <a:endParaRPr lang="sv-SE" dirty="0">
              <a:solidFill>
                <a:schemeClr val="tx2"/>
              </a:solidFill>
            </a:endParaRPr>
          </a:p>
        </p:txBody>
      </p:sp>
      <p:pic>
        <p:nvPicPr>
          <p:cNvPr id="3" name="Bil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6400" y="6042891"/>
            <a:ext cx="406400" cy="406400"/>
          </a:xfrm>
          <a:prstGeom prst="rect">
            <a:avLst/>
          </a:prstGeom>
        </p:spPr>
      </p:pic>
    </p:spTree>
    <p:extLst>
      <p:ext uri="{BB962C8B-B14F-4D97-AF65-F5344CB8AC3E}">
        <p14:creationId xmlns:p14="http://schemas.microsoft.com/office/powerpoint/2010/main" val="2514538030"/>
      </p:ext>
    </p:extLst>
  </p:cSld>
  <p:clrMapOvr>
    <a:masterClrMapping/>
  </p:clrMapOvr>
  <mc:AlternateContent xmlns:mc="http://schemas.openxmlformats.org/markup-compatibility/2006" xmlns:p14="http://schemas.microsoft.com/office/powerpoint/2010/main">
    <mc:Choice Requires="p14">
      <p:transition spd="slow" p14:dur="1200" advTm="1000">
        <p14:prism/>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7"/>
                                        </p:tgtEl>
                                        <p:attrNameLst>
                                          <p:attrName>style.color</p:attrName>
                                        </p:attrNameLst>
                                      </p:cBhvr>
                                      <p:to>
                                        <a:schemeClr val="accent2"/>
                                      </p:to>
                                    </p:animClr>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1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solidFill>
                  <a:schemeClr val="tx2"/>
                </a:solidFill>
              </a:rPr>
              <a:t>I</a:t>
            </a:r>
            <a:r>
              <a:rPr lang="sv-SE" dirty="0" smtClean="0">
                <a:solidFill>
                  <a:schemeClr val="tx2"/>
                </a:solidFill>
              </a:rPr>
              <a:t>mmateriella </a:t>
            </a:r>
            <a:r>
              <a:rPr lang="sv-SE" dirty="0">
                <a:solidFill>
                  <a:schemeClr val="tx2"/>
                </a:solidFill>
              </a:rPr>
              <a:t>tillgångar </a:t>
            </a:r>
          </a:p>
        </p:txBody>
      </p:sp>
      <p:sp>
        <p:nvSpPr>
          <p:cNvPr id="3" name="Platshållare för innehåll 2"/>
          <p:cNvSpPr>
            <a:spLocks noGrp="1"/>
          </p:cNvSpPr>
          <p:nvPr>
            <p:ph sz="half" idx="1"/>
          </p:nvPr>
        </p:nvSpPr>
        <p:spPr>
          <a:xfrm>
            <a:off x="1022376" y="1778044"/>
            <a:ext cx="5532513" cy="4193777"/>
          </a:xfrm>
        </p:spPr>
        <p:txBody>
          <a:bodyPr/>
          <a:lstStyle/>
          <a:p>
            <a:r>
              <a:rPr lang="sv-SE" sz="2000" dirty="0" smtClean="0">
                <a:solidFill>
                  <a:schemeClr val="tx2"/>
                </a:solidFill>
              </a:rPr>
              <a:t>Begreppet </a:t>
            </a:r>
            <a:r>
              <a:rPr lang="sv-SE" sz="2000" dirty="0">
                <a:solidFill>
                  <a:schemeClr val="tx2"/>
                </a:solidFill>
              </a:rPr>
              <a:t>immateriella tillgångar nämns inte i OECD:s vägledning med anledning av </a:t>
            </a:r>
            <a:r>
              <a:rPr lang="sv-SE" sz="2000" dirty="0" smtClean="0">
                <a:solidFill>
                  <a:schemeClr val="tx2"/>
                </a:solidFill>
              </a:rPr>
              <a:t>Covid-19.</a:t>
            </a:r>
            <a:endParaRPr lang="sv-SE" sz="2000" dirty="0">
              <a:solidFill>
                <a:schemeClr val="tx2"/>
              </a:solidFill>
            </a:endParaRPr>
          </a:p>
          <a:p>
            <a:endParaRPr lang="sv-SE" sz="800" dirty="0" smtClean="0">
              <a:solidFill>
                <a:schemeClr val="tx2"/>
              </a:solidFill>
            </a:endParaRPr>
          </a:p>
          <a:p>
            <a:r>
              <a:rPr lang="sv-SE" sz="2000" dirty="0" smtClean="0">
                <a:solidFill>
                  <a:schemeClr val="tx2"/>
                </a:solidFill>
              </a:rPr>
              <a:t>Principer </a:t>
            </a:r>
            <a:r>
              <a:rPr lang="sv-SE" sz="2000" dirty="0">
                <a:solidFill>
                  <a:schemeClr val="tx2"/>
                </a:solidFill>
              </a:rPr>
              <a:t>och vägledning i OECD:s riktlinjer för internprissättning, särskilt kapitel VI, är tillämpligt även under </a:t>
            </a:r>
            <a:r>
              <a:rPr lang="sv-SE" sz="2000" dirty="0" smtClean="0">
                <a:solidFill>
                  <a:schemeClr val="tx2"/>
                </a:solidFill>
              </a:rPr>
              <a:t>pandemin.</a:t>
            </a:r>
            <a:endParaRPr lang="sv-SE" sz="2000" dirty="0">
              <a:solidFill>
                <a:schemeClr val="tx2"/>
              </a:solidFill>
            </a:endParaRPr>
          </a:p>
          <a:p>
            <a:endParaRPr lang="sv-SE" sz="2000" dirty="0">
              <a:solidFill>
                <a:schemeClr val="tx2"/>
              </a:solidFill>
            </a:endParaRPr>
          </a:p>
          <a:p>
            <a:endParaRPr lang="sv-SE" sz="2000" dirty="0" smtClean="0">
              <a:solidFill>
                <a:schemeClr val="tx2"/>
              </a:solidFill>
            </a:endParaRPr>
          </a:p>
          <a:p>
            <a:endParaRPr lang="sv-SE" sz="800" dirty="0" smtClean="0">
              <a:solidFill>
                <a:schemeClr val="tx2"/>
              </a:solidFill>
            </a:endParaRPr>
          </a:p>
        </p:txBody>
      </p:sp>
      <p:pic>
        <p:nvPicPr>
          <p:cNvPr id="5" name="Bildobjekt 4"/>
          <p:cNvPicPr>
            <a:picLocks noChangeAspect="1"/>
          </p:cNvPicPr>
          <p:nvPr/>
        </p:nvPicPr>
        <p:blipFill>
          <a:blip r:embed="rId5"/>
          <a:stretch>
            <a:fillRect/>
          </a:stretch>
        </p:blipFill>
        <p:spPr>
          <a:xfrm>
            <a:off x="6837674" y="1670736"/>
            <a:ext cx="5259413" cy="4202310"/>
          </a:xfrm>
          <a:prstGeom prst="rect">
            <a:avLst/>
          </a:prstGeom>
        </p:spPr>
      </p:pic>
      <p:pic>
        <p:nvPicPr>
          <p:cNvPr id="7" name="Bil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1673" y="6029886"/>
            <a:ext cx="406400" cy="406400"/>
          </a:xfrm>
          <a:prstGeom prst="rect">
            <a:avLst/>
          </a:prstGeom>
        </p:spPr>
      </p:pic>
    </p:spTree>
    <p:extLst>
      <p:ext uri="{BB962C8B-B14F-4D97-AF65-F5344CB8AC3E}">
        <p14:creationId xmlns:p14="http://schemas.microsoft.com/office/powerpoint/2010/main" val="2277770452"/>
      </p:ext>
    </p:extLst>
  </p:cSld>
  <p:clrMapOvr>
    <a:masterClrMapping/>
  </p:clrMapOvr>
  <p:transition spd="slow"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90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chemeClr val="tx2"/>
                </a:solidFill>
              </a:rPr>
              <a:t>Royalties </a:t>
            </a:r>
            <a:endParaRPr lang="sv-SE" dirty="0">
              <a:solidFill>
                <a:schemeClr val="tx2"/>
              </a:solidFill>
            </a:endParaRPr>
          </a:p>
        </p:txBody>
      </p:sp>
      <p:sp>
        <p:nvSpPr>
          <p:cNvPr id="3" name="Platshållare för innehåll 2"/>
          <p:cNvSpPr>
            <a:spLocks noGrp="1"/>
          </p:cNvSpPr>
          <p:nvPr>
            <p:ph sz="half" idx="1"/>
          </p:nvPr>
        </p:nvSpPr>
        <p:spPr>
          <a:xfrm>
            <a:off x="1022376" y="1778044"/>
            <a:ext cx="5532513" cy="4193777"/>
          </a:xfrm>
        </p:spPr>
        <p:txBody>
          <a:bodyPr/>
          <a:lstStyle/>
          <a:p>
            <a:pPr marL="0" indent="0">
              <a:buNone/>
            </a:pPr>
            <a:r>
              <a:rPr lang="sv-SE" sz="2000" dirty="0" smtClean="0">
                <a:solidFill>
                  <a:schemeClr val="tx2"/>
                </a:solidFill>
              </a:rPr>
              <a:t>Information:</a:t>
            </a:r>
          </a:p>
          <a:p>
            <a:r>
              <a:rPr lang="sv-SE" sz="2000" dirty="0" smtClean="0">
                <a:solidFill>
                  <a:schemeClr val="tx2"/>
                </a:solidFill>
              </a:rPr>
              <a:t>Förändrade </a:t>
            </a:r>
            <a:r>
              <a:rPr lang="sv-SE" sz="2000" dirty="0">
                <a:solidFill>
                  <a:schemeClr val="tx2"/>
                </a:solidFill>
              </a:rPr>
              <a:t>skriftliga avtal (eller force majeure) </a:t>
            </a:r>
          </a:p>
          <a:p>
            <a:r>
              <a:rPr lang="sv-SE" sz="2000" dirty="0">
                <a:solidFill>
                  <a:schemeClr val="tx2"/>
                </a:solidFill>
              </a:rPr>
              <a:t>Pandemins påverkan på verksamheten</a:t>
            </a:r>
          </a:p>
          <a:p>
            <a:r>
              <a:rPr lang="sv-SE" sz="2000" dirty="0">
                <a:solidFill>
                  <a:schemeClr val="tx2"/>
                </a:solidFill>
              </a:rPr>
              <a:t>Stöd för att oberoende parter agerar (eller skulle ha agerat) på motsvarande sätt i motsvarande situation</a:t>
            </a:r>
          </a:p>
          <a:p>
            <a:r>
              <a:rPr lang="sv-SE" sz="2000" dirty="0">
                <a:solidFill>
                  <a:schemeClr val="tx2"/>
                </a:solidFill>
              </a:rPr>
              <a:t>Beslut om att ändra avtalsvillkoren – vem/när?</a:t>
            </a:r>
          </a:p>
          <a:p>
            <a:r>
              <a:rPr lang="sv-SE" sz="2000" dirty="0">
                <a:solidFill>
                  <a:schemeClr val="tx2"/>
                </a:solidFill>
              </a:rPr>
              <a:t>Uppdaterad jämförbarhetsstudie</a:t>
            </a:r>
          </a:p>
          <a:p>
            <a:endParaRPr lang="sv-SE" sz="2000" dirty="0">
              <a:solidFill>
                <a:schemeClr val="tx2"/>
              </a:solidFill>
            </a:endParaRPr>
          </a:p>
          <a:p>
            <a:endParaRPr lang="sv-SE" sz="2000" dirty="0" smtClean="0">
              <a:solidFill>
                <a:schemeClr val="tx2"/>
              </a:solidFill>
            </a:endParaRPr>
          </a:p>
          <a:p>
            <a:endParaRPr lang="sv-SE" sz="800" dirty="0" smtClean="0">
              <a:solidFill>
                <a:schemeClr val="tx2"/>
              </a:solidFill>
            </a:endParaRPr>
          </a:p>
        </p:txBody>
      </p:sp>
      <p:pic>
        <p:nvPicPr>
          <p:cNvPr id="4" name="Bildobjekt 3"/>
          <p:cNvPicPr>
            <a:picLocks noChangeAspect="1"/>
          </p:cNvPicPr>
          <p:nvPr/>
        </p:nvPicPr>
        <p:blipFill>
          <a:blip r:embed="rId5"/>
          <a:stretch>
            <a:fillRect/>
          </a:stretch>
        </p:blipFill>
        <p:spPr>
          <a:xfrm>
            <a:off x="7526081" y="2066631"/>
            <a:ext cx="3610479" cy="1686160"/>
          </a:xfrm>
          <a:prstGeom prst="rect">
            <a:avLst/>
          </a:prstGeom>
        </p:spPr>
      </p:pic>
      <p:sp>
        <p:nvSpPr>
          <p:cNvPr id="8" name="textruta 7"/>
          <p:cNvSpPr txBox="1"/>
          <p:nvPr/>
        </p:nvSpPr>
        <p:spPr>
          <a:xfrm>
            <a:off x="7871398" y="4439104"/>
            <a:ext cx="2708770" cy="400110"/>
          </a:xfrm>
          <a:prstGeom prst="rect">
            <a:avLst/>
          </a:prstGeom>
          <a:noFill/>
        </p:spPr>
        <p:txBody>
          <a:bodyPr wrap="square" rtlCol="0">
            <a:spAutoFit/>
          </a:bodyPr>
          <a:lstStyle/>
          <a:p>
            <a:pPr marL="457200" indent="-457200">
              <a:buFont typeface="Arial" panose="020B0604020202020204" pitchFamily="34" charset="0"/>
              <a:buChar char="•"/>
            </a:pPr>
            <a:r>
              <a:rPr lang="sv-SE" sz="2000" dirty="0" smtClean="0">
                <a:solidFill>
                  <a:schemeClr val="tx2"/>
                </a:solidFill>
              </a:rPr>
              <a:t>Upphäva</a:t>
            </a:r>
            <a:endParaRPr lang="en-GB" sz="2000" dirty="0">
              <a:solidFill>
                <a:schemeClr val="tx2"/>
              </a:solidFill>
            </a:endParaRPr>
          </a:p>
        </p:txBody>
      </p:sp>
      <p:sp>
        <p:nvSpPr>
          <p:cNvPr id="9" name="textruta 8"/>
          <p:cNvSpPr txBox="1"/>
          <p:nvPr/>
        </p:nvSpPr>
        <p:spPr>
          <a:xfrm>
            <a:off x="7871397" y="4961014"/>
            <a:ext cx="3479651" cy="400110"/>
          </a:xfrm>
          <a:prstGeom prst="rect">
            <a:avLst/>
          </a:prstGeom>
          <a:noFill/>
        </p:spPr>
        <p:txBody>
          <a:bodyPr wrap="square" rtlCol="0">
            <a:spAutoFit/>
          </a:bodyPr>
          <a:lstStyle/>
          <a:p>
            <a:pPr marL="457200" indent="-457200">
              <a:buFont typeface="Arial" panose="020B0604020202020204" pitchFamily="34" charset="0"/>
              <a:buChar char="•"/>
            </a:pPr>
            <a:r>
              <a:rPr lang="sv-SE" sz="2000" dirty="0" smtClean="0">
                <a:solidFill>
                  <a:schemeClr val="tx2"/>
                </a:solidFill>
              </a:rPr>
              <a:t>Uppskjuten betalning</a:t>
            </a:r>
            <a:endParaRPr lang="en-GB" sz="2000" dirty="0">
              <a:solidFill>
                <a:schemeClr val="tx2"/>
              </a:solidFill>
            </a:endParaRPr>
          </a:p>
        </p:txBody>
      </p:sp>
      <p:sp>
        <p:nvSpPr>
          <p:cNvPr id="10" name="textruta 9"/>
          <p:cNvSpPr txBox="1"/>
          <p:nvPr/>
        </p:nvSpPr>
        <p:spPr>
          <a:xfrm>
            <a:off x="7871398" y="3864602"/>
            <a:ext cx="2103120" cy="400110"/>
          </a:xfrm>
          <a:prstGeom prst="rect">
            <a:avLst/>
          </a:prstGeom>
          <a:noFill/>
        </p:spPr>
        <p:txBody>
          <a:bodyPr wrap="square" rtlCol="0">
            <a:spAutoFit/>
          </a:bodyPr>
          <a:lstStyle/>
          <a:p>
            <a:pPr marL="457200" indent="-457200">
              <a:buFont typeface="Arial" panose="020B0604020202020204" pitchFamily="34" charset="0"/>
              <a:buChar char="•"/>
            </a:pPr>
            <a:r>
              <a:rPr lang="sv-SE" sz="2000" dirty="0" smtClean="0">
                <a:solidFill>
                  <a:schemeClr val="tx2"/>
                </a:solidFill>
              </a:rPr>
              <a:t>Reducera</a:t>
            </a:r>
            <a:endParaRPr lang="en-GB" sz="2000" dirty="0">
              <a:solidFill>
                <a:schemeClr val="tx2"/>
              </a:solidFill>
            </a:endParaRPr>
          </a:p>
        </p:txBody>
      </p:sp>
      <p:pic>
        <p:nvPicPr>
          <p:cNvPr id="5" name="Bil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4036" y="6057426"/>
            <a:ext cx="406400" cy="406400"/>
          </a:xfrm>
          <a:prstGeom prst="rect">
            <a:avLst/>
          </a:prstGeom>
        </p:spPr>
      </p:pic>
    </p:spTree>
    <p:extLst>
      <p:ext uri="{BB962C8B-B14F-4D97-AF65-F5344CB8AC3E}">
        <p14:creationId xmlns:p14="http://schemas.microsoft.com/office/powerpoint/2010/main" val="4216735227"/>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1" presetClass="mediacall" presetSubtype="0" fill="hold" nodeType="afterEffect">
                                  <p:stCondLst>
                                    <p:cond delay="0"/>
                                  </p:stCondLst>
                                  <p:childTnLst>
                                    <p:cmd type="call" cmd="playFrom(0.0)">
                                      <p:cBhvr>
                                        <p:cTn id="35" dur="135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22376" y="1046926"/>
            <a:ext cx="5040000" cy="476752"/>
          </a:xfrm>
        </p:spPr>
        <p:txBody>
          <a:bodyPr/>
          <a:lstStyle/>
          <a:p>
            <a:r>
              <a:rPr lang="sv-SE" dirty="0" smtClean="0">
                <a:solidFill>
                  <a:schemeClr val="tx2"/>
                </a:solidFill>
              </a:rPr>
              <a:t>Överlåtelse </a:t>
            </a:r>
            <a:r>
              <a:rPr lang="sv-SE" dirty="0">
                <a:solidFill>
                  <a:schemeClr val="tx2"/>
                </a:solidFill>
              </a:rPr>
              <a:t>av immateriella </a:t>
            </a:r>
            <a:r>
              <a:rPr lang="sv-SE" dirty="0" smtClean="0">
                <a:solidFill>
                  <a:schemeClr val="tx2"/>
                </a:solidFill>
              </a:rPr>
              <a:t>tillgångar</a:t>
            </a:r>
            <a:endParaRPr lang="sv-SE" dirty="0">
              <a:solidFill>
                <a:schemeClr val="tx2"/>
              </a:solidFill>
            </a:endParaRPr>
          </a:p>
        </p:txBody>
      </p:sp>
      <p:sp>
        <p:nvSpPr>
          <p:cNvPr id="3" name="Platshållare för innehåll 2"/>
          <p:cNvSpPr>
            <a:spLocks noGrp="1"/>
          </p:cNvSpPr>
          <p:nvPr>
            <p:ph sz="half" idx="1"/>
          </p:nvPr>
        </p:nvSpPr>
        <p:spPr>
          <a:xfrm>
            <a:off x="1022376" y="1778044"/>
            <a:ext cx="5532513" cy="4193777"/>
          </a:xfrm>
        </p:spPr>
        <p:txBody>
          <a:bodyPr/>
          <a:lstStyle/>
          <a:p>
            <a:pPr marL="0" indent="0">
              <a:buNone/>
            </a:pPr>
            <a:r>
              <a:rPr lang="sv-SE" sz="2000" dirty="0" smtClean="0">
                <a:solidFill>
                  <a:schemeClr val="tx2"/>
                </a:solidFill>
              </a:rPr>
              <a:t>Information:</a:t>
            </a:r>
          </a:p>
          <a:p>
            <a:r>
              <a:rPr lang="sv-SE" sz="2000" dirty="0">
                <a:solidFill>
                  <a:schemeClr val="tx2"/>
                </a:solidFill>
              </a:rPr>
              <a:t>Pandemins påverkan på verksamheten</a:t>
            </a:r>
          </a:p>
          <a:p>
            <a:r>
              <a:rPr lang="sv-SE" sz="2000" dirty="0">
                <a:solidFill>
                  <a:schemeClr val="tx2"/>
                </a:solidFill>
              </a:rPr>
              <a:t>Affärsmässiga skäl för att ingå i en transaktion </a:t>
            </a:r>
          </a:p>
          <a:p>
            <a:r>
              <a:rPr lang="sv-SE" sz="2000" dirty="0">
                <a:solidFill>
                  <a:schemeClr val="tx2"/>
                </a:solidFill>
              </a:rPr>
              <a:t>Analys av båda parternas perspektiv och realistiska handlingsalternativ</a:t>
            </a:r>
          </a:p>
          <a:p>
            <a:r>
              <a:rPr lang="sv-SE" sz="2000" dirty="0">
                <a:solidFill>
                  <a:schemeClr val="tx2"/>
                </a:solidFill>
              </a:rPr>
              <a:t>Information som styrker att oberoende parter agerar (eller skulle ha agerat) på motsvarande sätt i motsvarande situation</a:t>
            </a:r>
          </a:p>
          <a:p>
            <a:endParaRPr lang="sv-SE" sz="2000" dirty="0">
              <a:solidFill>
                <a:schemeClr val="tx2"/>
              </a:solidFill>
            </a:endParaRPr>
          </a:p>
          <a:p>
            <a:endParaRPr lang="sv-SE" sz="2000" dirty="0" smtClean="0">
              <a:solidFill>
                <a:schemeClr val="tx2"/>
              </a:solidFill>
            </a:endParaRPr>
          </a:p>
          <a:p>
            <a:endParaRPr lang="sv-SE" sz="800" dirty="0" smtClean="0">
              <a:solidFill>
                <a:schemeClr val="tx2"/>
              </a:solidFill>
            </a:endParaRPr>
          </a:p>
        </p:txBody>
      </p:sp>
      <p:sp>
        <p:nvSpPr>
          <p:cNvPr id="15" name="textruta 14"/>
          <p:cNvSpPr txBox="1"/>
          <p:nvPr/>
        </p:nvSpPr>
        <p:spPr>
          <a:xfrm>
            <a:off x="8021164" y="4431667"/>
            <a:ext cx="3475436" cy="400110"/>
          </a:xfrm>
          <a:prstGeom prst="rect">
            <a:avLst/>
          </a:prstGeom>
          <a:noFill/>
        </p:spPr>
        <p:txBody>
          <a:bodyPr wrap="square" rtlCol="0">
            <a:spAutoFit/>
          </a:bodyPr>
          <a:lstStyle/>
          <a:p>
            <a:pPr marL="457200" indent="-457200">
              <a:buFont typeface="Arial" panose="020B0604020202020204" pitchFamily="34" charset="0"/>
              <a:buChar char="•"/>
            </a:pPr>
            <a:r>
              <a:rPr lang="sv-SE" sz="2000" dirty="0" smtClean="0">
                <a:solidFill>
                  <a:schemeClr val="tx2"/>
                </a:solidFill>
              </a:rPr>
              <a:t>Rättigheter/licens</a:t>
            </a:r>
            <a:endParaRPr lang="en-GB" sz="2000" dirty="0">
              <a:solidFill>
                <a:schemeClr val="tx2"/>
              </a:solidFill>
            </a:endParaRPr>
          </a:p>
        </p:txBody>
      </p:sp>
      <p:sp>
        <p:nvSpPr>
          <p:cNvPr id="16" name="textruta 15"/>
          <p:cNvSpPr txBox="1"/>
          <p:nvPr/>
        </p:nvSpPr>
        <p:spPr>
          <a:xfrm>
            <a:off x="8021164" y="3931259"/>
            <a:ext cx="2103120" cy="400110"/>
          </a:xfrm>
          <a:prstGeom prst="rect">
            <a:avLst/>
          </a:prstGeom>
          <a:noFill/>
        </p:spPr>
        <p:txBody>
          <a:bodyPr wrap="square" rtlCol="0">
            <a:spAutoFit/>
          </a:bodyPr>
          <a:lstStyle/>
          <a:p>
            <a:pPr marL="457200" indent="-457200">
              <a:buFont typeface="Arial" panose="020B0604020202020204" pitchFamily="34" charset="0"/>
              <a:buChar char="•"/>
            </a:pPr>
            <a:r>
              <a:rPr lang="sv-SE" sz="2000" dirty="0" smtClean="0">
                <a:solidFill>
                  <a:schemeClr val="tx2"/>
                </a:solidFill>
              </a:rPr>
              <a:t>Tillgångar</a:t>
            </a:r>
            <a:endParaRPr lang="en-GB" sz="2000" dirty="0">
              <a:solidFill>
                <a:schemeClr val="tx2"/>
              </a:solidFill>
            </a:endParaRPr>
          </a:p>
        </p:txBody>
      </p:sp>
      <p:pic>
        <p:nvPicPr>
          <p:cNvPr id="5" name="Bildobjekt 4"/>
          <p:cNvPicPr>
            <a:picLocks noChangeAspect="1"/>
          </p:cNvPicPr>
          <p:nvPr/>
        </p:nvPicPr>
        <p:blipFill>
          <a:blip r:embed="rId5"/>
          <a:stretch>
            <a:fillRect/>
          </a:stretch>
        </p:blipFill>
        <p:spPr>
          <a:xfrm>
            <a:off x="7466693" y="2218114"/>
            <a:ext cx="3669867" cy="1343751"/>
          </a:xfrm>
          <a:prstGeom prst="rect">
            <a:avLst/>
          </a:prstGeom>
        </p:spPr>
      </p:pic>
      <p:pic>
        <p:nvPicPr>
          <p:cNvPr id="4" name="Bil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4284" y="6186726"/>
            <a:ext cx="406400" cy="406400"/>
          </a:xfrm>
          <a:prstGeom prst="rect">
            <a:avLst/>
          </a:prstGeom>
        </p:spPr>
      </p:pic>
    </p:spTree>
    <p:extLst>
      <p:ext uri="{BB962C8B-B14F-4D97-AF65-F5344CB8AC3E}">
        <p14:creationId xmlns:p14="http://schemas.microsoft.com/office/powerpoint/2010/main" val="2229129015"/>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260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tema">
  <a:themeElements>
    <a:clrScheme name="SKV">
      <a:dk1>
        <a:sysClr val="windowText" lastClr="000000"/>
      </a:dk1>
      <a:lt1>
        <a:sysClr val="window" lastClr="FFFFFF"/>
      </a:lt1>
      <a:dk2>
        <a:srgbClr val="003366"/>
      </a:dk2>
      <a:lt2>
        <a:srgbClr val="FFCC00"/>
      </a:lt2>
      <a:accent1>
        <a:srgbClr val="8A7195"/>
      </a:accent1>
      <a:accent2>
        <a:srgbClr val="8BBEC8"/>
      </a:accent2>
      <a:accent3>
        <a:srgbClr val="DD9B36"/>
      </a:accent3>
      <a:accent4>
        <a:srgbClr val="A1C2E3"/>
      </a:accent4>
      <a:accent5>
        <a:srgbClr val="AE8453"/>
      </a:accent5>
      <a:accent6>
        <a:srgbClr val="168DC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tteverket widescreen.potx" id="{997610E8-FC4B-4108-B34C-B15BA6A31D34}" vid="{43DCB3EC-5597-44B0-AF0E-D0836E76F5E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1076</TotalTime>
  <Words>1333</Words>
  <Application>Microsoft Office PowerPoint</Application>
  <PresentationFormat>Bredbild</PresentationFormat>
  <Paragraphs>77</Paragraphs>
  <Slides>5</Slides>
  <Notes>5</Notes>
  <HiddenSlides>0</HiddenSlides>
  <MMClips>5</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5</vt:i4>
      </vt:variant>
    </vt:vector>
  </HeadingPairs>
  <TitlesOfParts>
    <vt:vector size="8" baseType="lpstr">
      <vt:lpstr>Arial</vt:lpstr>
      <vt:lpstr>Calibri</vt:lpstr>
      <vt:lpstr>Office-tema</vt:lpstr>
      <vt:lpstr>Internprissättning och konsekvenserna av Covid-19</vt:lpstr>
      <vt:lpstr> Tre moduler med information om internprissättning och Covid-19.</vt:lpstr>
      <vt:lpstr>Immateriella tillgångar </vt:lpstr>
      <vt:lpstr>Royalties </vt:lpstr>
      <vt:lpstr>Överlåtelse av immateriella tillgångar</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Marcus Merin</dc:creator>
  <cp:lastModifiedBy>Mikael Hellqvist</cp:lastModifiedBy>
  <cp:revision>73</cp:revision>
  <dcterms:created xsi:type="dcterms:W3CDTF">2021-03-02T14:35:32Z</dcterms:created>
  <dcterms:modified xsi:type="dcterms:W3CDTF">2021-04-28T06:24:01Z</dcterms:modified>
</cp:coreProperties>
</file>